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71" r:id="rId7"/>
    <p:sldId id="281" r:id="rId8"/>
    <p:sldId id="282" r:id="rId9"/>
    <p:sldId id="283" r:id="rId10"/>
    <p:sldId id="284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3433564-7D76-4CC3-947B-0F4FB019AC68}">
          <p14:sldIdLst>
            <p14:sldId id="256"/>
            <p14:sldId id="257"/>
            <p14:sldId id="259"/>
            <p14:sldId id="260"/>
            <p14:sldId id="261"/>
            <p14:sldId id="271"/>
            <p14:sldId id="281"/>
            <p14:sldId id="282"/>
            <p14:sldId id="283"/>
            <p14:sldId id="284"/>
            <p14:sldId id="286"/>
            <p14:sldId id="287"/>
            <p14:sldId id="288"/>
            <p14:sldId id="289"/>
          </p14:sldIdLst>
        </p14:section>
        <p14:section name="理论猜想" id="{C421EC79-217A-42A3-BFC6-E42C71DFBC5D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暗能量观测" id="{E9CD35E7-EAFA-4AFC-914C-24749194CDE3}">
          <p14:sldIdLst>
            <p14:sldId id="298"/>
            <p14:sldId id="299"/>
            <p14:sldId id="300"/>
            <p14:sldId id="301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12" y="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84521" y="454278"/>
            <a:ext cx="2822956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1F5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1F5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1F5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96588" y="31191"/>
            <a:ext cx="3798823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01F5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8340" y="1625549"/>
            <a:ext cx="10815319" cy="2415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50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png"/><Relationship Id="rId5" Type="http://schemas.openxmlformats.org/officeDocument/2006/relationships/image" Target="../media/image108.jpg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4942" y="2465908"/>
            <a:ext cx="62642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8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第五章</a:t>
            </a:r>
            <a:r>
              <a:rPr sz="4800" b="1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r>
              <a:rPr sz="4800" b="1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800" b="1" dirty="0">
                <a:solidFill>
                  <a:srgbClr val="000000"/>
                </a:solidFill>
                <a:latin typeface="Times New Roman"/>
                <a:cs typeface="Times New Roman"/>
              </a:rPr>
              <a:t>Dark</a:t>
            </a:r>
            <a:r>
              <a:rPr sz="4800" b="1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800" b="1" dirty="0">
                <a:solidFill>
                  <a:srgbClr val="000000"/>
                </a:solidFill>
                <a:latin typeface="Times New Roman"/>
                <a:cs typeface="Times New Roman"/>
              </a:rPr>
              <a:t>energy</a:t>
            </a:r>
            <a:endParaRPr sz="4800" dirty="0">
              <a:latin typeface="Times New Roman"/>
              <a:cs typeface="Times New Roman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46B7C8-2CCC-4266-880B-E649EBF6C383}"/>
              </a:ext>
            </a:extLst>
          </p:cNvPr>
          <p:cNvSpPr txBox="1"/>
          <p:nvPr/>
        </p:nvSpPr>
        <p:spPr>
          <a:xfrm>
            <a:off x="2964942" y="3581400"/>
            <a:ext cx="59522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这章以观测和实验数据处理为主</a:t>
            </a:r>
            <a:endParaRPr lang="en-US" altLang="zh-CN" sz="3200" b="1" dirty="0"/>
          </a:p>
          <a:p>
            <a:r>
              <a:rPr lang="zh-CN" altLang="en-US" sz="3200" b="1" dirty="0"/>
              <a:t>相比原课件没有详细修改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589" y="5458764"/>
            <a:ext cx="4299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Supernova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Cosmology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Project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90825" y="207721"/>
            <a:ext cx="74669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000000"/>
                </a:solidFill>
                <a:latin typeface="Times New Roman"/>
                <a:cs typeface="Times New Roman"/>
              </a:rPr>
              <a:t>Observational</a:t>
            </a:r>
            <a:r>
              <a:rPr sz="320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00"/>
                </a:solidFill>
                <a:latin typeface="Times New Roman"/>
                <a:cs typeface="Times New Roman"/>
              </a:rPr>
              <a:t>constraints</a:t>
            </a:r>
            <a:r>
              <a:rPr sz="320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00"/>
                </a:solidFill>
                <a:latin typeface="Times New Roman"/>
                <a:cs typeface="Times New Roman"/>
              </a:rPr>
              <a:t>on</a:t>
            </a:r>
            <a:r>
              <a:rPr sz="32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00"/>
                </a:solidFill>
                <a:latin typeface="Times New Roman"/>
                <a:cs typeface="Times New Roman"/>
              </a:rPr>
              <a:t>equation</a:t>
            </a:r>
            <a:r>
              <a:rPr sz="320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sz="32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00"/>
                </a:solidFill>
                <a:latin typeface="Times New Roman"/>
                <a:cs typeface="Times New Roman"/>
              </a:rPr>
              <a:t>state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4308" y="920305"/>
            <a:ext cx="4937247" cy="31683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88541" y="4594605"/>
            <a:ext cx="2225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Suzuki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al.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2012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96012" y="961956"/>
            <a:ext cx="4364712" cy="334435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963916" y="4646421"/>
            <a:ext cx="2232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latin typeface="Times New Roman"/>
                <a:cs typeface="Times New Roman"/>
              </a:rPr>
              <a:t>Wang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&amp;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Dai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2011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51952" y="5582818"/>
            <a:ext cx="1371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Add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GRBs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0723" y="889723"/>
            <a:ext cx="2695738" cy="145443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82572" y="212597"/>
            <a:ext cx="39065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solidFill>
                  <a:srgbClr val="000000"/>
                </a:solidFill>
                <a:latin typeface="Times New Roman"/>
                <a:cs typeface="Times New Roman"/>
              </a:rPr>
              <a:t>Hubble</a:t>
            </a:r>
            <a:r>
              <a:rPr sz="20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00"/>
                </a:solidFill>
                <a:latin typeface="Times New Roman"/>
                <a:cs typeface="Times New Roman"/>
              </a:rPr>
              <a:t>parameter</a:t>
            </a:r>
            <a:r>
              <a:rPr sz="20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can</a:t>
            </a:r>
            <a:r>
              <a:rPr sz="200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be</a:t>
            </a:r>
            <a:r>
              <a:rPr sz="20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expressed</a:t>
            </a:r>
            <a:r>
              <a:rPr sz="200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as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49628" y="3382831"/>
            <a:ext cx="6069326" cy="12356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98726" y="2517394"/>
            <a:ext cx="33616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Instituting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equation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q(z)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19797" y="5293788"/>
            <a:ext cx="9479308" cy="7497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7930" y="364609"/>
            <a:ext cx="7088125" cy="137744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7657" y="3304584"/>
            <a:ext cx="10035795" cy="273184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63217" y="2165984"/>
            <a:ext cx="7019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  <a:latin typeface="Times New Roman"/>
                <a:cs typeface="Times New Roman"/>
              </a:rPr>
              <a:t>For</a:t>
            </a:r>
            <a:r>
              <a:rPr sz="24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flat</a:t>
            </a:r>
            <a:r>
              <a:rPr sz="24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Universe,</a:t>
            </a:r>
            <a:r>
              <a:rPr sz="24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Ω</a:t>
            </a:r>
            <a:r>
              <a:rPr sz="2400" baseline="-20833" dirty="0">
                <a:solidFill>
                  <a:srgbClr val="000000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=0,</a:t>
            </a:r>
            <a:r>
              <a:rPr sz="24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Times New Roman"/>
                <a:cs typeface="Times New Roman"/>
              </a:rPr>
              <a:t>Ω</a:t>
            </a:r>
            <a:r>
              <a:rPr sz="2400" spc="-7" baseline="-20833" dirty="0">
                <a:solidFill>
                  <a:srgbClr val="000000"/>
                </a:solidFill>
                <a:latin typeface="Times New Roman"/>
                <a:cs typeface="Times New Roman"/>
              </a:rPr>
              <a:t>M+</a:t>
            </a:r>
            <a:r>
              <a:rPr sz="2400" spc="-5" dirty="0">
                <a:solidFill>
                  <a:srgbClr val="000000"/>
                </a:solidFill>
                <a:latin typeface="Times New Roman"/>
                <a:cs typeface="Times New Roman"/>
              </a:rPr>
              <a:t>Ω</a:t>
            </a:r>
            <a:r>
              <a:rPr sz="2400" spc="-7" baseline="-20833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2400" spc="-5" dirty="0">
                <a:solidFill>
                  <a:srgbClr val="000000"/>
                </a:solidFill>
                <a:latin typeface="Times New Roman"/>
                <a:cs typeface="Times New Roman"/>
              </a:rPr>
              <a:t>=1,</a:t>
            </a:r>
            <a:r>
              <a:rPr sz="24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and w</a:t>
            </a:r>
            <a:r>
              <a:rPr sz="2400" baseline="-20833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(z)=constant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77594" y="309752"/>
            <a:ext cx="47593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case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cosmological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constant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(i.e.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</a:t>
            </a:r>
            <a:r>
              <a:rPr sz="1950" spc="7" baseline="-21367" dirty="0">
                <a:latin typeface="Times New Roman"/>
                <a:cs typeface="Times New Roman"/>
              </a:rPr>
              <a:t>x</a:t>
            </a:r>
            <a:r>
              <a:rPr sz="2000" spc="5" dirty="0">
                <a:latin typeface="Times New Roman"/>
                <a:cs typeface="Times New Roman"/>
              </a:rPr>
              <a:t>=-1)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42175" y="1769368"/>
            <a:ext cx="175260" cy="0"/>
          </a:xfrm>
          <a:custGeom>
            <a:avLst/>
            <a:gdLst/>
            <a:ahLst/>
            <a:cxnLst/>
            <a:rect l="l" t="t" r="r" b="b"/>
            <a:pathLst>
              <a:path w="175260">
                <a:moveTo>
                  <a:pt x="0" y="0"/>
                </a:moveTo>
                <a:lnTo>
                  <a:pt x="175219" y="0"/>
                </a:lnTo>
              </a:path>
            </a:pathLst>
          </a:custGeom>
          <a:ln w="142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74098" y="1769368"/>
            <a:ext cx="1265555" cy="0"/>
          </a:xfrm>
          <a:custGeom>
            <a:avLst/>
            <a:gdLst/>
            <a:ahLst/>
            <a:cxnLst/>
            <a:rect l="l" t="t" r="r" b="b"/>
            <a:pathLst>
              <a:path w="1265554">
                <a:moveTo>
                  <a:pt x="0" y="0"/>
                </a:moveTo>
                <a:lnTo>
                  <a:pt x="1265499" y="0"/>
                </a:lnTo>
              </a:path>
            </a:pathLst>
          </a:custGeom>
          <a:ln w="142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11413" y="1735950"/>
            <a:ext cx="111125" cy="2298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20" dirty="0">
                <a:latin typeface="Times New Roman"/>
                <a:cs typeface="Times New Roman"/>
              </a:rPr>
              <a:t>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38807" y="1349362"/>
            <a:ext cx="951230" cy="3790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300" spc="15" dirty="0">
                <a:solidFill>
                  <a:srgbClr val="000000"/>
                </a:solidFill>
                <a:latin typeface="Symbol"/>
                <a:cs typeface="Symbol"/>
              </a:rPr>
              <a:t></a:t>
            </a:r>
            <a:r>
              <a:rPr sz="2300" spc="-1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sz="2300" spc="105" dirty="0">
                <a:solidFill>
                  <a:srgbClr val="000000"/>
                </a:solidFill>
                <a:latin typeface="Symbol"/>
                <a:cs typeface="Symbol"/>
              </a:rPr>
              <a:t></a:t>
            </a:r>
            <a:r>
              <a:rPr sz="1950" spc="44" baseline="-25641" dirty="0">
                <a:solidFill>
                  <a:srgbClr val="000000"/>
                </a:solidFill>
                <a:latin typeface="Symbol"/>
                <a:cs typeface="Symbol"/>
              </a:rPr>
              <a:t></a:t>
            </a:r>
            <a:r>
              <a:rPr sz="1950" spc="232" baseline="-2564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450" spc="15" baseline="-35024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endParaRPr sz="3450" baseline="-3502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8533" y="1966139"/>
            <a:ext cx="168275" cy="2298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i="1" spc="35" dirty="0">
                <a:latin typeface="Times New Roman"/>
                <a:cs typeface="Times New Roman"/>
              </a:rPr>
              <a:t>M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88288" y="1966139"/>
            <a:ext cx="142875" cy="2298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30" dirty="0">
                <a:latin typeface="Symbol"/>
                <a:cs typeface="Symbol"/>
              </a:rPr>
              <a:t></a:t>
            </a:r>
            <a:endParaRPr sz="13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41877" y="1535556"/>
            <a:ext cx="1366520" cy="3790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365125" algn="l"/>
              </a:tabLst>
            </a:pPr>
            <a:r>
              <a:rPr sz="2300" i="1" spc="15" dirty="0">
                <a:latin typeface="Times New Roman"/>
                <a:cs typeface="Times New Roman"/>
              </a:rPr>
              <a:t>q	</a:t>
            </a:r>
            <a:r>
              <a:rPr sz="2300" spc="15" dirty="0">
                <a:latin typeface="Symbol"/>
                <a:cs typeface="Symbol"/>
              </a:rPr>
              <a:t></a:t>
            </a:r>
            <a:r>
              <a:rPr sz="2300" spc="100" dirty="0">
                <a:latin typeface="Times New Roman"/>
                <a:cs typeface="Times New Roman"/>
              </a:rPr>
              <a:t> </a:t>
            </a:r>
            <a:r>
              <a:rPr sz="3450" spc="22" baseline="35024" dirty="0">
                <a:latin typeface="Times New Roman"/>
                <a:cs typeface="Times New Roman"/>
              </a:rPr>
              <a:t>1</a:t>
            </a:r>
            <a:r>
              <a:rPr sz="3450" spc="-165" baseline="35024" dirty="0">
                <a:latin typeface="Times New Roman"/>
                <a:cs typeface="Times New Roman"/>
              </a:rPr>
              <a:t> </a:t>
            </a:r>
            <a:r>
              <a:rPr sz="2300" spc="10" dirty="0">
                <a:latin typeface="Times New Roman"/>
                <a:cs typeface="Times New Roman"/>
              </a:rPr>
              <a:t>(</a:t>
            </a:r>
            <a:r>
              <a:rPr sz="2300" spc="-375" dirty="0">
                <a:latin typeface="Times New Roman"/>
                <a:cs typeface="Times New Roman"/>
              </a:rPr>
              <a:t> </a:t>
            </a:r>
            <a:r>
              <a:rPr sz="3450" spc="172" baseline="35024" dirty="0">
                <a:latin typeface="Symbol"/>
                <a:cs typeface="Symbol"/>
              </a:rPr>
              <a:t></a:t>
            </a:r>
            <a:r>
              <a:rPr sz="1950" i="1" spc="52" baseline="36324" dirty="0">
                <a:latin typeface="Times New Roman"/>
                <a:cs typeface="Times New Roman"/>
              </a:rPr>
              <a:t>M</a:t>
            </a:r>
            <a:endParaRPr sz="1950" baseline="36324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48016" y="1766349"/>
            <a:ext cx="1355090" cy="3790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413384" algn="l"/>
                <a:tab pos="902969" algn="l"/>
              </a:tabLst>
            </a:pPr>
            <a:r>
              <a:rPr sz="2300" spc="15" dirty="0">
                <a:latin typeface="Times New Roman"/>
                <a:cs typeface="Times New Roman"/>
              </a:rPr>
              <a:t>2	</a:t>
            </a:r>
            <a:r>
              <a:rPr sz="2300" spc="20" dirty="0">
                <a:latin typeface="Symbol"/>
                <a:cs typeface="Symbol"/>
              </a:rPr>
              <a:t></a:t>
            </a:r>
            <a:r>
              <a:rPr sz="2300" spc="20" dirty="0">
                <a:latin typeface="Times New Roman"/>
                <a:cs typeface="Times New Roman"/>
              </a:rPr>
              <a:t>	</a:t>
            </a:r>
            <a:r>
              <a:rPr sz="2300" spc="15" dirty="0">
                <a:latin typeface="Symbol"/>
                <a:cs typeface="Symbol"/>
              </a:rPr>
              <a:t></a:t>
            </a:r>
            <a:r>
              <a:rPr sz="2300" spc="-190" dirty="0">
                <a:latin typeface="Times New Roman"/>
                <a:cs typeface="Times New Roman"/>
              </a:rPr>
              <a:t> </a:t>
            </a:r>
            <a:r>
              <a:rPr sz="2300" spc="20" dirty="0">
                <a:latin typeface="Symbol"/>
                <a:cs typeface="Symbol"/>
              </a:rPr>
              <a:t>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8190" y="4596460"/>
            <a:ext cx="108946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70" dirty="0">
                <a:latin typeface="Times New Roman"/>
                <a:cs typeface="Times New Roman"/>
              </a:rPr>
              <a:t>We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transition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redshift</a:t>
            </a:r>
            <a:r>
              <a:rPr sz="2000" spc="4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q(z)=0: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this</a:t>
            </a:r>
            <a:r>
              <a:rPr sz="2000" dirty="0">
                <a:latin typeface="Times New Roman"/>
                <a:cs typeface="Times New Roman"/>
              </a:rPr>
              <a:t> redshift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Universe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deceleration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acceleration.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7698" y="909975"/>
            <a:ext cx="4848447" cy="360309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818204" y="5407406"/>
            <a:ext cx="359410" cy="386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350" spc="145" dirty="0">
                <a:latin typeface="Symbol"/>
                <a:cs typeface="Symbol"/>
              </a:rPr>
              <a:t></a:t>
            </a:r>
            <a:r>
              <a:rPr sz="2350" spc="10" dirty="0">
                <a:latin typeface="Times New Roman"/>
                <a:cs typeface="Times New Roman"/>
              </a:rPr>
              <a:t>1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01997" y="5846490"/>
            <a:ext cx="170815" cy="23367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50" i="1" spc="15" dirty="0">
                <a:latin typeface="Times New Roman"/>
                <a:cs typeface="Times New Roman"/>
              </a:rPr>
              <a:t>M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94967" y="5153087"/>
            <a:ext cx="484505" cy="23367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2025" spc="157" baseline="-34979" dirty="0">
                <a:latin typeface="Symbol"/>
                <a:cs typeface="Symbol"/>
              </a:rPr>
              <a:t></a:t>
            </a:r>
            <a:r>
              <a:rPr sz="1350" u="sng" spc="43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350" u="sng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350" u="sng" spc="1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66306" y="5215202"/>
            <a:ext cx="2056764" cy="386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633220" algn="l"/>
              </a:tabLst>
            </a:pPr>
            <a:r>
              <a:rPr sz="2350" spc="-195" dirty="0">
                <a:latin typeface="Times New Roman"/>
                <a:cs typeface="Times New Roman"/>
              </a:rPr>
              <a:t>(</a:t>
            </a:r>
            <a:r>
              <a:rPr sz="2350" spc="185" dirty="0">
                <a:latin typeface="Times New Roman"/>
                <a:cs typeface="Times New Roman"/>
              </a:rPr>
              <a:t>1</a:t>
            </a:r>
            <a:r>
              <a:rPr sz="2350" spc="15" dirty="0">
                <a:latin typeface="Symbol"/>
                <a:cs typeface="Symbol"/>
              </a:rPr>
              <a:t></a:t>
            </a:r>
            <a:r>
              <a:rPr sz="2350" spc="-229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Times New Roman"/>
                <a:cs typeface="Times New Roman"/>
              </a:rPr>
              <a:t>3</a:t>
            </a:r>
            <a:r>
              <a:rPr sz="2350" i="1" spc="15" dirty="0">
                <a:latin typeface="Times New Roman"/>
                <a:cs typeface="Times New Roman"/>
              </a:rPr>
              <a:t>w</a:t>
            </a:r>
            <a:r>
              <a:rPr sz="2350" i="1" spc="260" dirty="0">
                <a:latin typeface="Times New Roman"/>
                <a:cs typeface="Times New Roman"/>
              </a:rPr>
              <a:t> </a:t>
            </a:r>
            <a:r>
              <a:rPr sz="2350" spc="-15" dirty="0">
                <a:latin typeface="Times New Roman"/>
                <a:cs typeface="Times New Roman"/>
              </a:rPr>
              <a:t>)</a:t>
            </a:r>
            <a:r>
              <a:rPr sz="2350" spc="25" dirty="0">
                <a:latin typeface="Times New Roman"/>
                <a:cs typeface="Times New Roman"/>
              </a:rPr>
              <a:t>(</a:t>
            </a:r>
            <a:r>
              <a:rPr sz="2350" spc="20" dirty="0">
                <a:latin typeface="Symbol"/>
                <a:cs typeface="Symbol"/>
              </a:rPr>
              <a:t></a:t>
            </a:r>
            <a:r>
              <a:rPr sz="2350" dirty="0">
                <a:latin typeface="Times New Roman"/>
                <a:cs typeface="Times New Roman"/>
              </a:rPr>
              <a:t>	</a:t>
            </a:r>
            <a:r>
              <a:rPr sz="2350" spc="145" dirty="0">
                <a:latin typeface="Symbol"/>
                <a:cs typeface="Symbol"/>
              </a:rPr>
              <a:t></a:t>
            </a:r>
            <a:r>
              <a:rPr sz="2350" spc="-185" dirty="0">
                <a:latin typeface="Times New Roman"/>
                <a:cs typeface="Times New Roman"/>
              </a:rPr>
              <a:t>1</a:t>
            </a:r>
            <a:r>
              <a:rPr sz="2350" spc="5" dirty="0">
                <a:latin typeface="Times New Roman"/>
                <a:cs typeface="Times New Roman"/>
              </a:rPr>
              <a:t>)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02614" y="5292446"/>
            <a:ext cx="2948940" cy="386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  <a:tabLst>
                <a:tab pos="1181100" algn="l"/>
                <a:tab pos="1742439" algn="l"/>
                <a:tab pos="2419985" algn="l"/>
              </a:tabLst>
            </a:pPr>
            <a:r>
              <a:rPr sz="3525" spc="22" baseline="-21276" dirty="0">
                <a:latin typeface="Symbol"/>
                <a:cs typeface="Symbol"/>
              </a:rPr>
              <a:t></a:t>
            </a:r>
            <a:r>
              <a:rPr sz="3525" spc="-352" baseline="-21276" dirty="0">
                <a:latin typeface="Times New Roman"/>
                <a:cs typeface="Times New Roman"/>
              </a:rPr>
              <a:t> </a:t>
            </a:r>
            <a:r>
              <a:rPr sz="3525" spc="150" baseline="-21276" dirty="0">
                <a:latin typeface="Times New Roman"/>
                <a:cs typeface="Times New Roman"/>
              </a:rPr>
              <a:t>[</a:t>
            </a:r>
            <a:r>
              <a:rPr sz="2350" u="heavy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350" i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	</a:t>
            </a:r>
            <a:r>
              <a:rPr sz="1350" i="1" u="heavy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	</a:t>
            </a:r>
            <a:r>
              <a:rPr sz="3525" spc="7" baseline="-21276" dirty="0">
                <a:latin typeface="Times New Roman"/>
                <a:cs typeface="Times New Roman"/>
              </a:rPr>
              <a:t>]</a:t>
            </a:r>
            <a:r>
              <a:rPr sz="3525" spc="315" baseline="-21276" dirty="0">
                <a:latin typeface="Times New Roman"/>
                <a:cs typeface="Times New Roman"/>
              </a:rPr>
              <a:t> </a:t>
            </a:r>
            <a:r>
              <a:rPr sz="2025" spc="30" baseline="8230" dirty="0">
                <a:latin typeface="Times New Roman"/>
                <a:cs typeface="Times New Roman"/>
              </a:rPr>
              <a:t>3</a:t>
            </a:r>
            <a:r>
              <a:rPr sz="2025" i="1" spc="30" baseline="8230" dirty="0">
                <a:latin typeface="Times New Roman"/>
                <a:cs typeface="Times New Roman"/>
              </a:rPr>
              <a:t>w</a:t>
            </a:r>
            <a:r>
              <a:rPr sz="1500" i="1" spc="30" baseline="-8333" dirty="0">
                <a:latin typeface="Times New Roman"/>
                <a:cs typeface="Times New Roman"/>
              </a:rPr>
              <a:t>x</a:t>
            </a:r>
            <a:endParaRPr sz="1500" baseline="-8333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15364" y="5407406"/>
            <a:ext cx="143510" cy="386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350" i="1" spc="10" dirty="0">
                <a:latin typeface="Times New Roman"/>
                <a:cs typeface="Times New Roman"/>
              </a:rPr>
              <a:t>z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37713" y="5612329"/>
            <a:ext cx="316865" cy="23367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50" i="1" spc="110" dirty="0">
                <a:latin typeface="Times New Roman"/>
                <a:cs typeface="Times New Roman"/>
              </a:rPr>
              <a:t>q</a:t>
            </a:r>
            <a:r>
              <a:rPr sz="1350" spc="70" dirty="0">
                <a:latin typeface="Symbol"/>
                <a:cs typeface="Symbol"/>
              </a:rPr>
              <a:t></a:t>
            </a:r>
            <a:r>
              <a:rPr sz="1350" spc="10" dirty="0">
                <a:latin typeface="Times New Roman"/>
                <a:cs typeface="Times New Roman"/>
              </a:rPr>
              <a:t>0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57904" y="5642184"/>
            <a:ext cx="257810" cy="386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350" spc="20" dirty="0">
                <a:latin typeface="Symbol"/>
                <a:cs typeface="Symbol"/>
              </a:rPr>
              <a:t>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81100" y="6168948"/>
            <a:ext cx="76085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ΛCDM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Ω</a:t>
            </a:r>
            <a:r>
              <a:rPr sz="1950" baseline="-21367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=0.3,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Ω</a:t>
            </a:r>
            <a:r>
              <a:rPr sz="1950" baseline="-21367" dirty="0">
                <a:latin typeface="Times New Roman"/>
                <a:cs typeface="Times New Roman"/>
              </a:rPr>
              <a:t>Λ</a:t>
            </a:r>
            <a:r>
              <a:rPr sz="2000" dirty="0">
                <a:latin typeface="Times New Roman"/>
                <a:cs typeface="Times New Roman"/>
              </a:rPr>
              <a:t>=0.7,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transition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redshift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0.671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47381" y="2526284"/>
            <a:ext cx="1536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Reiss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et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al.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2004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34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6345" y="249401"/>
            <a:ext cx="4539324" cy="46252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12135" y="75945"/>
            <a:ext cx="454914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dirty="0">
                <a:solidFill>
                  <a:srgbClr val="C0504D"/>
                </a:solidFill>
                <a:latin typeface="Times New Roman"/>
                <a:cs typeface="Times New Roman"/>
              </a:rPr>
              <a:t>Mapping</a:t>
            </a:r>
            <a:r>
              <a:rPr sz="3800" b="1" spc="-6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3800" b="1" dirty="0">
                <a:solidFill>
                  <a:srgbClr val="C0504D"/>
                </a:solidFill>
                <a:latin typeface="Times New Roman"/>
                <a:cs typeface="Times New Roman"/>
              </a:rPr>
              <a:t>Our</a:t>
            </a:r>
            <a:r>
              <a:rPr sz="3800" b="1" spc="-11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3800" b="1" dirty="0">
                <a:solidFill>
                  <a:srgbClr val="C0504D"/>
                </a:solidFill>
                <a:latin typeface="Times New Roman"/>
                <a:cs typeface="Times New Roman"/>
              </a:rPr>
              <a:t>History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6421" y="1521713"/>
            <a:ext cx="2829560" cy="35928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600" b="1" spc="-5" dirty="0">
                <a:solidFill>
                  <a:srgbClr val="00279F"/>
                </a:solidFill>
                <a:latin typeface="Calibri"/>
                <a:cs typeface="Calibri"/>
              </a:rPr>
              <a:t>The subtle </a:t>
            </a:r>
            <a:r>
              <a:rPr sz="2600" b="1" dirty="0">
                <a:solidFill>
                  <a:srgbClr val="00279F"/>
                </a:solidFill>
                <a:latin typeface="Calibri"/>
                <a:cs typeface="Calibri"/>
              </a:rPr>
              <a:t>slowing </a:t>
            </a:r>
            <a:r>
              <a:rPr sz="2600" b="1" spc="5" dirty="0">
                <a:solidFill>
                  <a:srgbClr val="00279F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00279F"/>
                </a:solidFill>
                <a:latin typeface="Calibri"/>
                <a:cs typeface="Calibri"/>
              </a:rPr>
              <a:t>down </a:t>
            </a:r>
            <a:r>
              <a:rPr sz="2600" b="1" spc="-5" dirty="0">
                <a:solidFill>
                  <a:srgbClr val="00279F"/>
                </a:solidFill>
                <a:latin typeface="Calibri"/>
                <a:cs typeface="Calibri"/>
              </a:rPr>
              <a:t>and speeding </a:t>
            </a:r>
            <a:r>
              <a:rPr sz="2600" b="1" dirty="0">
                <a:solidFill>
                  <a:srgbClr val="00279F"/>
                </a:solidFill>
                <a:latin typeface="Calibri"/>
                <a:cs typeface="Calibri"/>
              </a:rPr>
              <a:t> up of </a:t>
            </a:r>
            <a:r>
              <a:rPr sz="2600" b="1" spc="-5" dirty="0">
                <a:solidFill>
                  <a:srgbClr val="00279F"/>
                </a:solidFill>
                <a:latin typeface="Calibri"/>
                <a:cs typeface="Calibri"/>
              </a:rPr>
              <a:t>the </a:t>
            </a:r>
            <a:r>
              <a:rPr sz="2600" b="1" spc="-10" dirty="0">
                <a:solidFill>
                  <a:srgbClr val="00279F"/>
                </a:solidFill>
                <a:latin typeface="Calibri"/>
                <a:cs typeface="Calibri"/>
              </a:rPr>
              <a:t>expansion, </a:t>
            </a:r>
            <a:r>
              <a:rPr sz="2600" b="1" spc="-580" dirty="0">
                <a:solidFill>
                  <a:srgbClr val="00279F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00279F"/>
                </a:solidFill>
                <a:latin typeface="Calibri"/>
                <a:cs typeface="Calibri"/>
              </a:rPr>
              <a:t>of </a:t>
            </a:r>
            <a:r>
              <a:rPr sz="2600" b="1" spc="-10" dirty="0">
                <a:solidFill>
                  <a:srgbClr val="00279F"/>
                </a:solidFill>
                <a:latin typeface="Calibri"/>
                <a:cs typeface="Calibri"/>
              </a:rPr>
              <a:t>distances </a:t>
            </a:r>
            <a:r>
              <a:rPr sz="2600" b="1" dirty="0">
                <a:solidFill>
                  <a:srgbClr val="00279F"/>
                </a:solidFill>
                <a:latin typeface="Calibri"/>
                <a:cs typeface="Calibri"/>
              </a:rPr>
              <a:t>with </a:t>
            </a:r>
            <a:r>
              <a:rPr sz="2600" b="1" spc="5" dirty="0">
                <a:solidFill>
                  <a:srgbClr val="00279F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00279F"/>
                </a:solidFill>
                <a:latin typeface="Calibri"/>
                <a:cs typeface="Calibri"/>
              </a:rPr>
              <a:t>time: </a:t>
            </a:r>
            <a:r>
              <a:rPr sz="2600" b="1" dirty="0">
                <a:solidFill>
                  <a:srgbClr val="C0504D"/>
                </a:solidFill>
                <a:latin typeface="Calibri"/>
                <a:cs typeface="Calibri"/>
              </a:rPr>
              <a:t>a(t)</a:t>
            </a:r>
            <a:r>
              <a:rPr sz="2600" b="1" dirty="0">
                <a:solidFill>
                  <a:srgbClr val="00279F"/>
                </a:solidFill>
                <a:latin typeface="Calibri"/>
                <a:cs typeface="Calibri"/>
              </a:rPr>
              <a:t>, </a:t>
            </a:r>
            <a:r>
              <a:rPr sz="2600" b="1" spc="-5" dirty="0">
                <a:solidFill>
                  <a:srgbClr val="00279F"/>
                </a:solidFill>
                <a:latin typeface="Calibri"/>
                <a:cs typeface="Calibri"/>
              </a:rPr>
              <a:t>maps out </a:t>
            </a:r>
            <a:r>
              <a:rPr sz="2600" b="1" dirty="0">
                <a:solidFill>
                  <a:srgbClr val="00279F"/>
                </a:solidFill>
                <a:latin typeface="Calibri"/>
                <a:cs typeface="Calibri"/>
              </a:rPr>
              <a:t> cosmic </a:t>
            </a:r>
            <a:r>
              <a:rPr sz="2600" b="1" spc="-10" dirty="0">
                <a:solidFill>
                  <a:srgbClr val="00279F"/>
                </a:solidFill>
                <a:latin typeface="Calibri"/>
                <a:cs typeface="Calibri"/>
              </a:rPr>
              <a:t>history </a:t>
            </a:r>
            <a:r>
              <a:rPr sz="2600" b="1" spc="-25" dirty="0">
                <a:solidFill>
                  <a:srgbClr val="00279F"/>
                </a:solidFill>
                <a:latin typeface="Calibri"/>
                <a:cs typeface="Calibri"/>
              </a:rPr>
              <a:t>like </a:t>
            </a:r>
            <a:r>
              <a:rPr sz="2600" b="1" spc="-20" dirty="0">
                <a:solidFill>
                  <a:srgbClr val="00279F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00279F"/>
                </a:solidFill>
                <a:latin typeface="Calibri"/>
                <a:cs typeface="Calibri"/>
              </a:rPr>
              <a:t>tree</a:t>
            </a:r>
            <a:r>
              <a:rPr sz="2600" b="1" spc="-15" dirty="0">
                <a:solidFill>
                  <a:srgbClr val="00279F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00279F"/>
                </a:solidFill>
                <a:latin typeface="Calibri"/>
                <a:cs typeface="Calibri"/>
              </a:rPr>
              <a:t>rings</a:t>
            </a:r>
            <a:r>
              <a:rPr sz="2600" b="1" dirty="0">
                <a:solidFill>
                  <a:srgbClr val="00279F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00279F"/>
                </a:solidFill>
                <a:latin typeface="Calibri"/>
                <a:cs typeface="Calibri"/>
              </a:rPr>
              <a:t>map</a:t>
            </a:r>
            <a:r>
              <a:rPr sz="2600" b="1" spc="-15" dirty="0">
                <a:solidFill>
                  <a:srgbClr val="00279F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00279F"/>
                </a:solidFill>
                <a:latin typeface="Calibri"/>
                <a:cs typeface="Calibri"/>
              </a:rPr>
              <a:t>out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600" b="1" spc="-5" dirty="0">
                <a:solidFill>
                  <a:srgbClr val="00279F"/>
                </a:solidFill>
                <a:latin typeface="Calibri"/>
                <a:cs typeface="Calibri"/>
              </a:rPr>
              <a:t>the</a:t>
            </a:r>
            <a:r>
              <a:rPr sz="2600" b="1" spc="-25" dirty="0">
                <a:solidFill>
                  <a:srgbClr val="00279F"/>
                </a:solidFill>
                <a:latin typeface="Calibri"/>
                <a:cs typeface="Calibri"/>
              </a:rPr>
              <a:t> </a:t>
            </a:r>
            <a:r>
              <a:rPr sz="2600" b="1" spc="-30" dirty="0">
                <a:solidFill>
                  <a:srgbClr val="00279F"/>
                </a:solidFill>
                <a:latin typeface="Calibri"/>
                <a:cs typeface="Calibri"/>
              </a:rPr>
              <a:t>Earth’s </a:t>
            </a:r>
            <a:r>
              <a:rPr sz="2600" b="1" spc="-10" dirty="0">
                <a:solidFill>
                  <a:srgbClr val="00279F"/>
                </a:solidFill>
                <a:latin typeface="Calibri"/>
                <a:cs typeface="Calibri"/>
              </a:rPr>
              <a:t>climate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600" b="1" spc="-25" dirty="0">
                <a:solidFill>
                  <a:srgbClr val="00279F"/>
                </a:solidFill>
                <a:latin typeface="Calibri"/>
                <a:cs typeface="Calibri"/>
              </a:rPr>
              <a:t>history.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37347" y="1152143"/>
            <a:ext cx="2703576" cy="51587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4000" y="1086611"/>
            <a:ext cx="2566416" cy="51831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077957" y="6246367"/>
            <a:ext cx="50165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Times New Roman"/>
                <a:cs typeface="Times New Roman"/>
              </a:rPr>
              <a:t>S</a:t>
            </a:r>
            <a:r>
              <a:rPr sz="1500" spc="-10" dirty="0">
                <a:latin typeface="Times New Roman"/>
                <a:cs typeface="Times New Roman"/>
              </a:rPr>
              <a:t>T</a:t>
            </a:r>
            <a:r>
              <a:rPr sz="1500" dirty="0">
                <a:latin typeface="Times New Roman"/>
                <a:cs typeface="Times New Roman"/>
              </a:rPr>
              <a:t>S</a:t>
            </a:r>
            <a:r>
              <a:rPr sz="1500" spc="-10" dirty="0">
                <a:latin typeface="Times New Roman"/>
                <a:cs typeface="Times New Roman"/>
              </a:rPr>
              <a:t>c</a:t>
            </a:r>
            <a:r>
              <a:rPr sz="1500" dirty="0">
                <a:latin typeface="Times New Roman"/>
                <a:cs typeface="Times New Roman"/>
              </a:rPr>
              <a:t>I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5738" y="1128438"/>
            <a:ext cx="5488988" cy="53836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0788" y="207721"/>
            <a:ext cx="38646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000000"/>
                </a:solidFill>
                <a:latin typeface="Times New Roman"/>
                <a:cs typeface="Times New Roman"/>
              </a:rPr>
              <a:t>Dark</a:t>
            </a:r>
            <a:r>
              <a:rPr sz="320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000000"/>
                </a:solidFill>
                <a:latin typeface="Times New Roman"/>
                <a:cs typeface="Times New Roman"/>
              </a:rPr>
              <a:t>energy</a:t>
            </a:r>
            <a:r>
              <a:rPr sz="32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00"/>
                </a:solidFill>
                <a:latin typeface="Times New Roman"/>
                <a:cs typeface="Times New Roman"/>
              </a:rPr>
              <a:t>candidates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6626" y="236296"/>
            <a:ext cx="29470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Cosmological</a:t>
            </a:r>
            <a:r>
              <a:rPr sz="2400" b="1" spc="-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constant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88617" y="1097407"/>
            <a:ext cx="8154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simplest model </a:t>
            </a:r>
            <a:r>
              <a:rPr sz="1800" dirty="0">
                <a:latin typeface="Times New Roman"/>
                <a:cs typeface="Times New Roman"/>
              </a:rPr>
              <a:t>for dark </a:t>
            </a:r>
            <a:r>
              <a:rPr sz="1800" spc="-10" dirty="0">
                <a:latin typeface="Times New Roman"/>
                <a:cs typeface="Times New Roman"/>
              </a:rPr>
              <a:t>energy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a cosmological constant </a:t>
            </a:r>
            <a:r>
              <a:rPr sz="1800" spc="5" dirty="0">
                <a:latin typeface="Times New Roman"/>
                <a:cs typeface="Times New Roman"/>
              </a:rPr>
              <a:t>(Λ). </a:t>
            </a:r>
            <a:r>
              <a:rPr sz="1800" dirty="0">
                <a:latin typeface="Times New Roman"/>
                <a:cs typeface="Times New Roman"/>
              </a:rPr>
              <a:t>The observed </a:t>
            </a:r>
            <a:r>
              <a:rPr sz="1800" spc="-10" dirty="0">
                <a:latin typeface="Times New Roman"/>
                <a:cs typeface="Times New Roman"/>
              </a:rPr>
              <a:t>energy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density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07597" y="1994526"/>
            <a:ext cx="445770" cy="0"/>
          </a:xfrm>
          <a:custGeom>
            <a:avLst/>
            <a:gdLst/>
            <a:ahLst/>
            <a:cxnLst/>
            <a:rect l="l" t="t" r="r" b="b"/>
            <a:pathLst>
              <a:path w="445770">
                <a:moveTo>
                  <a:pt x="0" y="0"/>
                </a:moveTo>
                <a:lnTo>
                  <a:pt x="445626" y="0"/>
                </a:lnTo>
              </a:path>
            </a:pathLst>
          </a:custGeom>
          <a:ln w="112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82873" y="1658035"/>
            <a:ext cx="64897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775" spc="15" baseline="-34534" dirty="0">
                <a:latin typeface="Symbol"/>
                <a:cs typeface="Symbol"/>
              </a:rPr>
              <a:t></a:t>
            </a:r>
            <a:r>
              <a:rPr sz="2775" spc="367" baseline="-34534" dirty="0">
                <a:latin typeface="Times New Roman"/>
                <a:cs typeface="Times New Roman"/>
              </a:rPr>
              <a:t> </a:t>
            </a:r>
            <a:r>
              <a:rPr sz="1850" spc="25" dirty="0">
                <a:latin typeface="Symbol"/>
                <a:cs typeface="Symbol"/>
              </a:rPr>
              <a:t></a:t>
            </a:r>
            <a:r>
              <a:rPr sz="1850" i="1" spc="25" dirty="0">
                <a:latin typeface="Times New Roman"/>
                <a:cs typeface="Times New Roman"/>
              </a:rPr>
              <a:t>c</a:t>
            </a:r>
            <a:r>
              <a:rPr sz="1575" spc="37" baseline="44973" dirty="0">
                <a:latin typeface="Times New Roman"/>
                <a:cs typeface="Times New Roman"/>
              </a:rPr>
              <a:t>2</a:t>
            </a:r>
            <a:endParaRPr sz="1575" baseline="44973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27598" y="1965445"/>
            <a:ext cx="454659" cy="187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47345" algn="l"/>
              </a:tabLst>
            </a:pPr>
            <a:r>
              <a:rPr sz="1050" i="1" spc="90" dirty="0">
                <a:latin typeface="Times New Roman"/>
                <a:cs typeface="Times New Roman"/>
              </a:rPr>
              <a:t>c</a:t>
            </a:r>
            <a:r>
              <a:rPr sz="1050" spc="10" dirty="0">
                <a:latin typeface="Times New Roman"/>
                <a:cs typeface="Times New Roman"/>
              </a:rPr>
              <a:t>0</a:t>
            </a:r>
            <a:r>
              <a:rPr sz="1050" dirty="0">
                <a:latin typeface="Times New Roman"/>
                <a:cs typeface="Times New Roman"/>
              </a:rPr>
              <a:t>	</a:t>
            </a:r>
            <a:r>
              <a:rPr sz="1050" spc="20" dirty="0">
                <a:latin typeface="Symbol"/>
                <a:cs typeface="Symbol"/>
              </a:rPr>
              <a:t></a:t>
            </a:r>
            <a:endParaRPr sz="10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76824" y="1793122"/>
            <a:ext cx="3338195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09270" algn="l"/>
                <a:tab pos="871855" algn="l"/>
                <a:tab pos="2291080" algn="l"/>
              </a:tabLst>
            </a:pPr>
            <a:r>
              <a:rPr sz="1850" spc="10" dirty="0">
                <a:latin typeface="Symbol"/>
                <a:cs typeface="Symbol"/>
              </a:rPr>
              <a:t></a:t>
            </a:r>
            <a:r>
              <a:rPr sz="1850" spc="10" dirty="0">
                <a:latin typeface="Times New Roman"/>
                <a:cs typeface="Times New Roman"/>
              </a:rPr>
              <a:t> </a:t>
            </a:r>
            <a:r>
              <a:rPr sz="1950" spc="-45" dirty="0">
                <a:latin typeface="Symbol"/>
                <a:cs typeface="Symbol"/>
              </a:rPr>
              <a:t>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850" spc="15" dirty="0">
                <a:latin typeface="Symbol"/>
                <a:cs typeface="Symbol"/>
              </a:rPr>
              <a:t></a:t>
            </a:r>
            <a:r>
              <a:rPr sz="1850" dirty="0">
                <a:latin typeface="Times New Roman"/>
                <a:cs typeface="Times New Roman"/>
              </a:rPr>
              <a:t>	</a:t>
            </a:r>
            <a:r>
              <a:rPr sz="1850" spc="10" dirty="0">
                <a:latin typeface="Symbol"/>
                <a:cs typeface="Symbol"/>
              </a:rPr>
              <a:t></a:t>
            </a:r>
            <a:r>
              <a:rPr sz="1850" spc="-245" dirty="0">
                <a:latin typeface="Times New Roman"/>
                <a:cs typeface="Times New Roman"/>
              </a:rPr>
              <a:t> </a:t>
            </a:r>
            <a:r>
              <a:rPr sz="1850" spc="-5" dirty="0">
                <a:latin typeface="Times New Roman"/>
                <a:cs typeface="Times New Roman"/>
              </a:rPr>
              <a:t>1</a:t>
            </a:r>
            <a:r>
              <a:rPr sz="1850" spc="35" dirty="0">
                <a:latin typeface="Times New Roman"/>
                <a:cs typeface="Times New Roman"/>
              </a:rPr>
              <a:t>0</a:t>
            </a:r>
            <a:r>
              <a:rPr sz="1575" spc="-7" baseline="44973" dirty="0">
                <a:latin typeface="Symbol"/>
                <a:cs typeface="Symbol"/>
              </a:rPr>
              <a:t></a:t>
            </a:r>
            <a:r>
              <a:rPr sz="1575" baseline="44973" dirty="0">
                <a:latin typeface="Times New Roman"/>
                <a:cs typeface="Times New Roman"/>
              </a:rPr>
              <a:t>2</a:t>
            </a:r>
            <a:r>
              <a:rPr sz="1575" spc="15" baseline="44973" dirty="0">
                <a:latin typeface="Times New Roman"/>
                <a:cs typeface="Times New Roman"/>
              </a:rPr>
              <a:t>9</a:t>
            </a:r>
            <a:r>
              <a:rPr sz="1575" spc="75" baseline="44973" dirty="0">
                <a:latin typeface="Times New Roman"/>
                <a:cs typeface="Times New Roman"/>
              </a:rPr>
              <a:t> </a:t>
            </a:r>
            <a:r>
              <a:rPr sz="1850" i="1" spc="-5" dirty="0">
                <a:latin typeface="Times New Roman"/>
                <a:cs typeface="Times New Roman"/>
              </a:rPr>
              <a:t>g</a:t>
            </a:r>
            <a:r>
              <a:rPr sz="1850" i="1" spc="-20" dirty="0">
                <a:latin typeface="Times New Roman"/>
                <a:cs typeface="Times New Roman"/>
              </a:rPr>
              <a:t>c</a:t>
            </a:r>
            <a:r>
              <a:rPr sz="1850" i="1" spc="50" dirty="0">
                <a:latin typeface="Times New Roman"/>
                <a:cs typeface="Times New Roman"/>
              </a:rPr>
              <a:t>m</a:t>
            </a:r>
            <a:r>
              <a:rPr sz="1575" spc="-7" baseline="44973" dirty="0">
                <a:latin typeface="Symbol"/>
                <a:cs typeface="Symbol"/>
              </a:rPr>
              <a:t></a:t>
            </a:r>
            <a:r>
              <a:rPr sz="1575" spc="15" baseline="44973" dirty="0">
                <a:latin typeface="Times New Roman"/>
                <a:cs typeface="Times New Roman"/>
              </a:rPr>
              <a:t>3</a:t>
            </a:r>
            <a:r>
              <a:rPr sz="1575" baseline="44973" dirty="0">
                <a:latin typeface="Times New Roman"/>
                <a:cs typeface="Times New Roman"/>
              </a:rPr>
              <a:t>	</a:t>
            </a:r>
            <a:r>
              <a:rPr sz="1850" spc="-5" dirty="0">
                <a:latin typeface="Times New Roman"/>
                <a:cs typeface="Times New Roman"/>
              </a:rPr>
              <a:t>1</a:t>
            </a:r>
            <a:r>
              <a:rPr sz="1850" spc="35" dirty="0">
                <a:latin typeface="Times New Roman"/>
                <a:cs typeface="Times New Roman"/>
              </a:rPr>
              <a:t>0</a:t>
            </a:r>
            <a:r>
              <a:rPr sz="1575" spc="-7" baseline="44973" dirty="0">
                <a:latin typeface="Symbol"/>
                <a:cs typeface="Symbol"/>
              </a:rPr>
              <a:t></a:t>
            </a:r>
            <a:r>
              <a:rPr sz="1575" baseline="44973" dirty="0">
                <a:latin typeface="Times New Roman"/>
                <a:cs typeface="Times New Roman"/>
              </a:rPr>
              <a:t>4</a:t>
            </a:r>
            <a:r>
              <a:rPr sz="1575" spc="15" baseline="44973" dirty="0">
                <a:latin typeface="Times New Roman"/>
                <a:cs typeface="Times New Roman"/>
              </a:rPr>
              <a:t>7</a:t>
            </a:r>
            <a:r>
              <a:rPr sz="1575" spc="-112" baseline="44973" dirty="0">
                <a:latin typeface="Times New Roman"/>
                <a:cs typeface="Times New Roman"/>
              </a:rPr>
              <a:t> </a:t>
            </a:r>
            <a:r>
              <a:rPr sz="1850" i="1" spc="-20" dirty="0">
                <a:latin typeface="Times New Roman"/>
                <a:cs typeface="Times New Roman"/>
              </a:rPr>
              <a:t>Ge</a:t>
            </a:r>
            <a:r>
              <a:rPr sz="1850" i="1" spc="10" dirty="0">
                <a:latin typeface="Times New Roman"/>
                <a:cs typeface="Times New Roman"/>
              </a:rPr>
              <a:t>V</a:t>
            </a:r>
            <a:r>
              <a:rPr sz="1850" i="1" spc="-160" dirty="0">
                <a:latin typeface="Times New Roman"/>
                <a:cs typeface="Times New Roman"/>
              </a:rPr>
              <a:t> </a:t>
            </a:r>
            <a:r>
              <a:rPr sz="1575" spc="15" baseline="44973" dirty="0">
                <a:latin typeface="Times New Roman"/>
                <a:cs typeface="Times New Roman"/>
              </a:rPr>
              <a:t>4</a:t>
            </a:r>
            <a:endParaRPr sz="1575" baseline="44973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98223" y="1975999"/>
            <a:ext cx="453390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-120" dirty="0">
                <a:latin typeface="Times New Roman"/>
                <a:cs typeface="Times New Roman"/>
              </a:rPr>
              <a:t>8</a:t>
            </a:r>
            <a:r>
              <a:rPr sz="1950" spc="-45" dirty="0">
                <a:latin typeface="Symbol"/>
                <a:cs typeface="Symbol"/>
              </a:rPr>
              <a:t></a:t>
            </a:r>
            <a:r>
              <a:rPr sz="1950" spc="-305" dirty="0">
                <a:latin typeface="Times New Roman"/>
                <a:cs typeface="Times New Roman"/>
              </a:rPr>
              <a:t> </a:t>
            </a:r>
            <a:r>
              <a:rPr sz="1850" i="1" spc="10" dirty="0">
                <a:latin typeface="Times New Roman"/>
                <a:cs typeface="Times New Roman"/>
              </a:rPr>
              <a:t>G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6893" y="1793122"/>
            <a:ext cx="156210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spc="-45" dirty="0">
                <a:latin typeface="Symbol"/>
                <a:cs typeface="Symbol"/>
              </a:rPr>
              <a:t>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33535" y="1965445"/>
            <a:ext cx="120014" cy="187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20" dirty="0">
                <a:latin typeface="Symbol"/>
                <a:cs typeface="Symbol"/>
              </a:rPr>
              <a:t></a:t>
            </a:r>
            <a:endParaRPr sz="1050">
              <a:latin typeface="Symbol"/>
              <a:cs typeface="Symbo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7092" y="1866653"/>
            <a:ext cx="935065" cy="23727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960245" y="2383282"/>
            <a:ext cx="76384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the vacuum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energy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density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evaluated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sum of zero-point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energies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quantum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fields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 </a:t>
            </a:r>
            <a:r>
              <a:rPr sz="1800" spc="-5" dirty="0">
                <a:latin typeface="Times New Roman"/>
                <a:cs typeface="Times New Roman"/>
              </a:rPr>
              <a:t>mass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m</a:t>
            </a:r>
            <a:r>
              <a:rPr sz="1800" i="1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given by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643398" y="3157586"/>
            <a:ext cx="1499235" cy="299720"/>
            <a:chOff x="4643398" y="3157586"/>
            <a:chExt cx="1499235" cy="299720"/>
          </a:xfrm>
        </p:grpSpPr>
        <p:sp>
          <p:nvSpPr>
            <p:cNvPr id="14" name="object 14"/>
            <p:cNvSpPr/>
            <p:nvPr/>
          </p:nvSpPr>
          <p:spPr>
            <a:xfrm>
              <a:off x="4643398" y="3367059"/>
              <a:ext cx="569595" cy="0"/>
            </a:xfrm>
            <a:custGeom>
              <a:avLst/>
              <a:gdLst/>
              <a:ahLst/>
              <a:cxnLst/>
              <a:rect l="l" t="t" r="r" b="b"/>
              <a:pathLst>
                <a:path w="569595">
                  <a:moveTo>
                    <a:pt x="0" y="0"/>
                  </a:moveTo>
                  <a:lnTo>
                    <a:pt x="569454" y="0"/>
                  </a:lnTo>
                </a:path>
              </a:pathLst>
            </a:custGeom>
            <a:ln w="11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38313" y="3168021"/>
              <a:ext cx="904240" cy="287655"/>
            </a:xfrm>
            <a:custGeom>
              <a:avLst/>
              <a:gdLst/>
              <a:ahLst/>
              <a:cxnLst/>
              <a:rect l="l" t="t" r="r" b="b"/>
              <a:pathLst>
                <a:path w="904239" h="287654">
                  <a:moveTo>
                    <a:pt x="0" y="193587"/>
                  </a:moveTo>
                  <a:lnTo>
                    <a:pt x="24440" y="178694"/>
                  </a:lnTo>
                </a:path>
                <a:path w="904239" h="287654">
                  <a:moveTo>
                    <a:pt x="24950" y="178694"/>
                  </a:moveTo>
                  <a:lnTo>
                    <a:pt x="84329" y="287402"/>
                  </a:lnTo>
                </a:path>
                <a:path w="904239" h="287654">
                  <a:moveTo>
                    <a:pt x="84329" y="287402"/>
                  </a:moveTo>
                  <a:lnTo>
                    <a:pt x="149212" y="486"/>
                  </a:lnTo>
                </a:path>
                <a:path w="904239" h="287654">
                  <a:moveTo>
                    <a:pt x="149212" y="0"/>
                  </a:moveTo>
                  <a:lnTo>
                    <a:pt x="90373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1810" y="3157586"/>
              <a:ext cx="906144" cy="293370"/>
            </a:xfrm>
            <a:custGeom>
              <a:avLst/>
              <a:gdLst/>
              <a:ahLst/>
              <a:cxnLst/>
              <a:rect l="l" t="t" r="r" b="b"/>
              <a:pathLst>
                <a:path w="906145" h="293370">
                  <a:moveTo>
                    <a:pt x="905753" y="0"/>
                  </a:moveTo>
                  <a:lnTo>
                    <a:pt x="146725" y="0"/>
                  </a:lnTo>
                  <a:lnTo>
                    <a:pt x="86347" y="267545"/>
                  </a:lnTo>
                  <a:lnTo>
                    <a:pt x="33939" y="176222"/>
                  </a:lnTo>
                  <a:lnTo>
                    <a:pt x="0" y="196565"/>
                  </a:lnTo>
                  <a:lnTo>
                    <a:pt x="3995" y="203515"/>
                  </a:lnTo>
                  <a:lnTo>
                    <a:pt x="20465" y="192594"/>
                  </a:lnTo>
                  <a:lnTo>
                    <a:pt x="80354" y="293359"/>
                  </a:lnTo>
                  <a:lnTo>
                    <a:pt x="92340" y="293359"/>
                  </a:lnTo>
                  <a:lnTo>
                    <a:pt x="155715" y="12420"/>
                  </a:lnTo>
                  <a:lnTo>
                    <a:pt x="905753" y="12420"/>
                  </a:lnTo>
                  <a:lnTo>
                    <a:pt x="9057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6397667" y="3367059"/>
            <a:ext cx="410209" cy="0"/>
          </a:xfrm>
          <a:custGeom>
            <a:avLst/>
            <a:gdLst/>
            <a:ahLst/>
            <a:cxnLst/>
            <a:rect l="l" t="t" r="r" b="b"/>
            <a:pathLst>
              <a:path w="410209">
                <a:moveTo>
                  <a:pt x="0" y="0"/>
                </a:moveTo>
                <a:lnTo>
                  <a:pt x="410131" y="0"/>
                </a:lnTo>
              </a:path>
            </a:pathLst>
          </a:custGeom>
          <a:ln w="11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7588515" y="3157586"/>
            <a:ext cx="909319" cy="299720"/>
            <a:chOff x="7588515" y="3157586"/>
            <a:chExt cx="909319" cy="299720"/>
          </a:xfrm>
        </p:grpSpPr>
        <p:sp>
          <p:nvSpPr>
            <p:cNvPr id="19" name="object 19"/>
            <p:cNvSpPr/>
            <p:nvPr/>
          </p:nvSpPr>
          <p:spPr>
            <a:xfrm>
              <a:off x="7594426" y="3168021"/>
              <a:ext cx="903605" cy="287655"/>
            </a:xfrm>
            <a:custGeom>
              <a:avLst/>
              <a:gdLst/>
              <a:ahLst/>
              <a:cxnLst/>
              <a:rect l="l" t="t" r="r" b="b"/>
              <a:pathLst>
                <a:path w="903604" h="287654">
                  <a:moveTo>
                    <a:pt x="0" y="193587"/>
                  </a:moveTo>
                  <a:lnTo>
                    <a:pt x="24461" y="178694"/>
                  </a:lnTo>
                </a:path>
                <a:path w="903604" h="287654">
                  <a:moveTo>
                    <a:pt x="24868" y="178694"/>
                  </a:moveTo>
                  <a:lnTo>
                    <a:pt x="84390" y="287402"/>
                  </a:lnTo>
                </a:path>
                <a:path w="903604" h="287654">
                  <a:moveTo>
                    <a:pt x="84390" y="287402"/>
                  </a:moveTo>
                  <a:lnTo>
                    <a:pt x="149212" y="486"/>
                  </a:lnTo>
                </a:path>
                <a:path w="903604" h="287654">
                  <a:moveTo>
                    <a:pt x="149212" y="0"/>
                  </a:moveTo>
                  <a:lnTo>
                    <a:pt x="90322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88515" y="3157586"/>
              <a:ext cx="905510" cy="293370"/>
            </a:xfrm>
            <a:custGeom>
              <a:avLst/>
              <a:gdLst/>
              <a:ahLst/>
              <a:cxnLst/>
              <a:rect l="l" t="t" r="r" b="b"/>
              <a:pathLst>
                <a:path w="905509" h="293370">
                  <a:moveTo>
                    <a:pt x="905264" y="0"/>
                  </a:moveTo>
                  <a:lnTo>
                    <a:pt x="146562" y="0"/>
                  </a:lnTo>
                  <a:lnTo>
                    <a:pt x="85817" y="267545"/>
                  </a:lnTo>
                  <a:lnTo>
                    <a:pt x="33430" y="176222"/>
                  </a:lnTo>
                  <a:lnTo>
                    <a:pt x="0" y="196565"/>
                  </a:lnTo>
                  <a:lnTo>
                    <a:pt x="3465" y="203515"/>
                  </a:lnTo>
                  <a:lnTo>
                    <a:pt x="20384" y="192594"/>
                  </a:lnTo>
                  <a:lnTo>
                    <a:pt x="80313" y="293359"/>
                  </a:lnTo>
                  <a:lnTo>
                    <a:pt x="92340" y="293359"/>
                  </a:lnTo>
                  <a:lnTo>
                    <a:pt x="155124" y="12420"/>
                  </a:lnTo>
                  <a:lnTo>
                    <a:pt x="905264" y="12420"/>
                  </a:lnTo>
                  <a:lnTo>
                    <a:pt x="9052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469619" y="3164820"/>
            <a:ext cx="96520" cy="194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spc="5" dirty="0">
                <a:latin typeface="Times New Roman"/>
                <a:cs typeface="Times New Roman"/>
              </a:rPr>
              <a:t>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51541" y="3407057"/>
            <a:ext cx="96520" cy="194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spc="5" dirty="0">
                <a:latin typeface="Times New Roman"/>
                <a:cs typeface="Times New Roman"/>
              </a:rPr>
              <a:t>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28973" y="3407057"/>
            <a:ext cx="96520" cy="194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spc="5" dirty="0">
                <a:latin typeface="Times New Roman"/>
                <a:cs typeface="Times New Roman"/>
              </a:rPr>
              <a:t>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43207" y="3061627"/>
            <a:ext cx="2664460" cy="3187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2406015" algn="l"/>
              </a:tabLst>
            </a:pPr>
            <a:r>
              <a:rPr sz="2850" i="1" spc="15" baseline="-24853" dirty="0">
                <a:latin typeface="Times New Roman"/>
                <a:cs typeface="Times New Roman"/>
              </a:rPr>
              <a:t>k</a:t>
            </a:r>
            <a:r>
              <a:rPr sz="2850" i="1" spc="-397" baseline="-24853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Times New Roman"/>
                <a:cs typeface="Times New Roman"/>
              </a:rPr>
              <a:t>2</a:t>
            </a:r>
            <a:r>
              <a:rPr sz="1100" dirty="0">
                <a:latin typeface="Times New Roman"/>
                <a:cs typeface="Times New Roman"/>
              </a:rPr>
              <a:t>	</a:t>
            </a:r>
            <a:r>
              <a:rPr sz="2850" i="1" spc="15" baseline="-24853" dirty="0">
                <a:latin typeface="Times New Roman"/>
                <a:cs typeface="Times New Roman"/>
              </a:rPr>
              <a:t>k</a:t>
            </a:r>
            <a:r>
              <a:rPr sz="2850" i="1" spc="-397" baseline="-24853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Times New Roman"/>
                <a:cs typeface="Times New Roman"/>
              </a:rPr>
              <a:t>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42035" y="3348583"/>
            <a:ext cx="202946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769110" algn="l"/>
              </a:tabLst>
            </a:pPr>
            <a:r>
              <a:rPr sz="1900" spc="55" dirty="0">
                <a:latin typeface="Times New Roman"/>
                <a:cs typeface="Times New Roman"/>
              </a:rPr>
              <a:t>(</a:t>
            </a:r>
            <a:r>
              <a:rPr sz="1900" spc="-80" dirty="0">
                <a:latin typeface="Times New Roman"/>
                <a:cs typeface="Times New Roman"/>
              </a:rPr>
              <a:t>2</a:t>
            </a:r>
            <a:r>
              <a:rPr sz="2000" spc="-40" dirty="0">
                <a:latin typeface="Symbol"/>
                <a:cs typeface="Symbol"/>
              </a:rPr>
              <a:t></a:t>
            </a:r>
            <a:r>
              <a:rPr sz="2000" spc="-215" dirty="0">
                <a:latin typeface="Times New Roman"/>
                <a:cs typeface="Times New Roman"/>
              </a:rPr>
              <a:t> </a:t>
            </a:r>
            <a:r>
              <a:rPr sz="1900" spc="10" dirty="0">
                <a:latin typeface="Times New Roman"/>
                <a:cs typeface="Times New Roman"/>
              </a:rPr>
              <a:t>)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spc="-70" dirty="0">
                <a:latin typeface="Times New Roman"/>
                <a:cs typeface="Times New Roman"/>
              </a:rPr>
              <a:t>4</a:t>
            </a:r>
            <a:r>
              <a:rPr sz="2000" spc="-40" dirty="0">
                <a:latin typeface="Symbol"/>
                <a:cs typeface="Symbol"/>
              </a:rPr>
              <a:t>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96942" y="3337071"/>
            <a:ext cx="221615" cy="194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i="1" spc="-5" dirty="0">
                <a:latin typeface="Times New Roman"/>
                <a:cs typeface="Times New Roman"/>
              </a:rPr>
              <a:t>v</a:t>
            </a:r>
            <a:r>
              <a:rPr sz="1100" i="1" spc="5" dirty="0">
                <a:latin typeface="Times New Roman"/>
                <a:cs typeface="Times New Roman"/>
              </a:rPr>
              <a:t>ac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55205" y="3157486"/>
            <a:ext cx="58229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34340" algn="l"/>
              </a:tabLst>
            </a:pPr>
            <a:r>
              <a:rPr sz="2000" spc="-40" dirty="0">
                <a:latin typeface="Symbol"/>
                <a:cs typeface="Symbol"/>
              </a:rPr>
              <a:t></a:t>
            </a:r>
            <a:r>
              <a:rPr sz="2000" spc="-40" dirty="0">
                <a:latin typeface="Times New Roman"/>
                <a:cs typeface="Times New Roman"/>
              </a:rPr>
              <a:t>	</a:t>
            </a:r>
            <a:r>
              <a:rPr sz="1900" spc="15" dirty="0">
                <a:latin typeface="Symbol"/>
                <a:cs typeface="Symbol"/>
              </a:rPr>
              <a:t>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87967" y="3089383"/>
            <a:ext cx="127000" cy="194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spc="10" dirty="0">
                <a:latin typeface="Symbol"/>
                <a:cs typeface="Symbol"/>
              </a:rPr>
              <a:t></a:t>
            </a:r>
            <a:endParaRPr sz="110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65436" y="3089383"/>
            <a:ext cx="127000" cy="194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spc="10" dirty="0">
                <a:latin typeface="Symbol"/>
                <a:cs typeface="Symbol"/>
              </a:rPr>
              <a:t></a:t>
            </a:r>
            <a:endParaRPr sz="11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27629" y="3170842"/>
            <a:ext cx="747395" cy="3187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900" spc="15" dirty="0">
                <a:latin typeface="Symbol"/>
                <a:cs typeface="Symbol"/>
              </a:rPr>
              <a:t></a:t>
            </a:r>
            <a:r>
              <a:rPr sz="1900" spc="-120" dirty="0">
                <a:latin typeface="Times New Roman"/>
                <a:cs typeface="Times New Roman"/>
              </a:rPr>
              <a:t> </a:t>
            </a:r>
            <a:r>
              <a:rPr sz="1900" i="1" spc="85" dirty="0">
                <a:latin typeface="Times New Roman"/>
                <a:cs typeface="Times New Roman"/>
              </a:rPr>
              <a:t>m</a:t>
            </a:r>
            <a:r>
              <a:rPr sz="1650" spc="7" baseline="42929" dirty="0">
                <a:latin typeface="Times New Roman"/>
                <a:cs typeface="Times New Roman"/>
              </a:rPr>
              <a:t>2</a:t>
            </a:r>
            <a:r>
              <a:rPr sz="1650" baseline="42929" dirty="0">
                <a:latin typeface="Times New Roman"/>
                <a:cs typeface="Times New Roman"/>
              </a:rPr>
              <a:t>  </a:t>
            </a:r>
            <a:r>
              <a:rPr sz="1650" spc="-67" baseline="42929" dirty="0">
                <a:latin typeface="Times New Roman"/>
                <a:cs typeface="Times New Roman"/>
              </a:rPr>
              <a:t> </a:t>
            </a:r>
            <a:r>
              <a:rPr sz="1900" spc="15" dirty="0">
                <a:latin typeface="Symbol"/>
                <a:cs typeface="Symbol"/>
              </a:rPr>
              <a:t>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78658" y="3170842"/>
            <a:ext cx="1431290" cy="3187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942975" algn="l"/>
              </a:tabLst>
            </a:pPr>
            <a:r>
              <a:rPr sz="1900" i="1" spc="15" dirty="0">
                <a:latin typeface="Times New Roman"/>
                <a:cs typeface="Times New Roman"/>
              </a:rPr>
              <a:t>d</a:t>
            </a:r>
            <a:r>
              <a:rPr sz="1900" i="1" spc="-10" dirty="0">
                <a:latin typeface="Times New Roman"/>
                <a:cs typeface="Times New Roman"/>
              </a:rPr>
              <a:t>k</a:t>
            </a:r>
            <a:r>
              <a:rPr sz="1900" i="1" spc="10" dirty="0">
                <a:latin typeface="Times New Roman"/>
                <a:cs typeface="Times New Roman"/>
              </a:rPr>
              <a:t>k</a:t>
            </a:r>
            <a:r>
              <a:rPr sz="1900" i="1" dirty="0">
                <a:latin typeface="Times New Roman"/>
                <a:cs typeface="Times New Roman"/>
              </a:rPr>
              <a:t>	</a:t>
            </a:r>
            <a:r>
              <a:rPr sz="1900" spc="15" dirty="0">
                <a:latin typeface="Symbol"/>
                <a:cs typeface="Symbol"/>
              </a:rPr>
              <a:t></a:t>
            </a:r>
            <a:r>
              <a:rPr sz="1900" spc="-125" dirty="0">
                <a:latin typeface="Times New Roman"/>
                <a:cs typeface="Times New Roman"/>
              </a:rPr>
              <a:t> </a:t>
            </a:r>
            <a:r>
              <a:rPr sz="1900" i="1" spc="90" dirty="0">
                <a:latin typeface="Times New Roman"/>
                <a:cs typeface="Times New Roman"/>
              </a:rPr>
              <a:t>m</a:t>
            </a:r>
            <a:r>
              <a:rPr sz="1650" spc="7" baseline="42929" dirty="0">
                <a:latin typeface="Times New Roman"/>
                <a:cs typeface="Times New Roman"/>
              </a:rPr>
              <a:t>2</a:t>
            </a:r>
            <a:endParaRPr sz="1650" baseline="42929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145429" y="3017455"/>
            <a:ext cx="2581910" cy="5842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ts val="1614"/>
              </a:lnSpc>
              <a:spcBef>
                <a:spcPts val="120"/>
              </a:spcBef>
              <a:tabLst>
                <a:tab pos="606425" algn="l"/>
                <a:tab pos="2395220" algn="l"/>
              </a:tabLst>
            </a:pPr>
            <a:r>
              <a:rPr sz="1900" u="sng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900" spc="15" dirty="0">
                <a:latin typeface="Times New Roman"/>
                <a:cs typeface="Times New Roman"/>
              </a:rPr>
              <a:t>	</a:t>
            </a:r>
            <a:r>
              <a:rPr sz="1900" i="1" spc="15" dirty="0">
                <a:latin typeface="Times New Roman"/>
                <a:cs typeface="Times New Roman"/>
              </a:rPr>
              <a:t>d</a:t>
            </a:r>
            <a:r>
              <a:rPr sz="1900" i="1" spc="-254" dirty="0">
                <a:latin typeface="Times New Roman"/>
                <a:cs typeface="Times New Roman"/>
              </a:rPr>
              <a:t> </a:t>
            </a:r>
            <a:r>
              <a:rPr sz="1650" spc="52" baseline="42929" dirty="0">
                <a:latin typeface="Times New Roman"/>
                <a:cs typeface="Times New Roman"/>
              </a:rPr>
              <a:t>3</a:t>
            </a:r>
            <a:r>
              <a:rPr sz="1900" i="1" spc="35" dirty="0">
                <a:latin typeface="Times New Roman"/>
                <a:cs typeface="Times New Roman"/>
              </a:rPr>
              <a:t>k	</a:t>
            </a:r>
            <a:r>
              <a:rPr sz="1900" spc="15" dirty="0">
                <a:latin typeface="Times New Roman"/>
                <a:cs typeface="Times New Roman"/>
              </a:rPr>
              <a:t>1</a:t>
            </a:r>
            <a:endParaRPr sz="1900">
              <a:latin typeface="Times New Roman"/>
              <a:cs typeface="Times New Roman"/>
            </a:endParaRPr>
          </a:p>
          <a:p>
            <a:pPr marL="54610">
              <a:lnSpc>
                <a:spcPts val="2755"/>
              </a:lnSpc>
              <a:tabLst>
                <a:tab pos="965835" algn="l"/>
              </a:tabLst>
            </a:pPr>
            <a:r>
              <a:rPr sz="2850" spc="22" baseline="-23391" dirty="0">
                <a:latin typeface="Times New Roman"/>
                <a:cs typeface="Times New Roman"/>
              </a:rPr>
              <a:t>2</a:t>
            </a:r>
            <a:r>
              <a:rPr sz="2850" spc="-89" baseline="-23391" dirty="0">
                <a:latin typeface="Times New Roman"/>
                <a:cs typeface="Times New Roman"/>
              </a:rPr>
              <a:t> </a:t>
            </a:r>
            <a:r>
              <a:rPr sz="2850" spc="10" dirty="0">
                <a:latin typeface="Symbol"/>
                <a:cs typeface="Symbol"/>
              </a:rPr>
              <a:t></a:t>
            </a:r>
            <a:r>
              <a:rPr sz="2850" spc="10" dirty="0">
                <a:latin typeface="Times New Roman"/>
                <a:cs typeface="Times New Roman"/>
              </a:rPr>
              <a:t>	</a:t>
            </a:r>
            <a:r>
              <a:rPr sz="1650" spc="7" baseline="2525" dirty="0">
                <a:latin typeface="Times New Roman"/>
                <a:cs typeface="Times New Roman"/>
              </a:rPr>
              <a:t>3</a:t>
            </a:r>
            <a:endParaRPr sz="1650" baseline="2525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689357" y="3136653"/>
            <a:ext cx="277495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7" baseline="2525" dirty="0">
                <a:latin typeface="Times New Roman"/>
                <a:cs typeface="Times New Roman"/>
              </a:rPr>
              <a:t>2</a:t>
            </a:r>
            <a:r>
              <a:rPr sz="1650" spc="405" baseline="2525" dirty="0">
                <a:latin typeface="Times New Roman"/>
                <a:cs typeface="Times New Roman"/>
              </a:rPr>
              <a:t> </a:t>
            </a:r>
            <a:r>
              <a:rPr sz="2850" spc="10" dirty="0">
                <a:latin typeface="Symbol"/>
                <a:cs typeface="Symbol"/>
              </a:rPr>
              <a:t>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34845" y="3812540"/>
            <a:ext cx="7723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However,</a:t>
            </a:r>
            <a:r>
              <a:rPr sz="1800" spc="-5" dirty="0">
                <a:latin typeface="Times New Roman"/>
                <a:cs typeface="Times New Roman"/>
              </a:rPr>
              <a:t> we</a:t>
            </a:r>
            <a:r>
              <a:rPr sz="1800" dirty="0">
                <a:latin typeface="Times New Roman"/>
                <a:cs typeface="Times New Roman"/>
              </a:rPr>
              <a:t> expect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quantum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field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theory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valid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up 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some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cut-off </a:t>
            </a:r>
            <a:r>
              <a:rPr sz="1800" spc="-5" dirty="0">
                <a:latin typeface="Times New Roman"/>
                <a:cs typeface="Times New Roman"/>
              </a:rPr>
              <a:t>scale </a:t>
            </a:r>
            <a:r>
              <a:rPr sz="1800" dirty="0">
                <a:latin typeface="Times New Roman"/>
                <a:cs typeface="Times New Roman"/>
              </a:rPr>
              <a:t>k</a:t>
            </a:r>
            <a:r>
              <a:rPr sz="1800" baseline="-20833" dirty="0">
                <a:latin typeface="Times New Roman"/>
                <a:cs typeface="Times New Roman"/>
              </a:rPr>
              <a:t>max</a:t>
            </a:r>
            <a:endParaRPr sz="1800" baseline="-20833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274542" y="4191982"/>
            <a:ext cx="282575" cy="3175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850" i="1" spc="15" baseline="-24853" dirty="0">
                <a:latin typeface="Times New Roman"/>
                <a:cs typeface="Times New Roman"/>
              </a:rPr>
              <a:t>k</a:t>
            </a:r>
            <a:r>
              <a:rPr sz="2850" i="1" spc="-412" baseline="-24853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Times New Roman"/>
                <a:cs typeface="Times New Roman"/>
              </a:rPr>
              <a:t>4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01727" y="4633856"/>
            <a:ext cx="555625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900" spc="5" dirty="0">
                <a:latin typeface="Times New Roman"/>
                <a:cs typeface="Times New Roman"/>
              </a:rPr>
              <a:t>1</a:t>
            </a:r>
            <a:r>
              <a:rPr sz="1900" spc="-90" dirty="0">
                <a:latin typeface="Times New Roman"/>
                <a:cs typeface="Times New Roman"/>
              </a:rPr>
              <a:t>6</a:t>
            </a:r>
            <a:r>
              <a:rPr sz="2000" spc="-40" dirty="0">
                <a:latin typeface="Symbol"/>
                <a:cs typeface="Symbol"/>
              </a:rPr>
              <a:t></a:t>
            </a:r>
            <a:r>
              <a:rPr sz="2000" spc="-175" dirty="0">
                <a:latin typeface="Times New Roman"/>
                <a:cs typeface="Times New Roman"/>
              </a:rPr>
              <a:t> </a:t>
            </a:r>
            <a:r>
              <a:rPr sz="1650" spc="7" baseline="42929" dirty="0">
                <a:latin typeface="Times New Roman"/>
                <a:cs typeface="Times New Roman"/>
              </a:rPr>
              <a:t>2</a:t>
            </a:r>
            <a:endParaRPr sz="1650" baseline="42929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20211" y="4363742"/>
            <a:ext cx="770890" cy="3175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405130" algn="l"/>
              </a:tabLst>
            </a:pPr>
            <a:r>
              <a:rPr sz="2850" spc="22" baseline="-21929" dirty="0">
                <a:latin typeface="Symbol"/>
                <a:cs typeface="Symbol"/>
              </a:rPr>
              <a:t></a:t>
            </a:r>
            <a:r>
              <a:rPr sz="1900" u="sng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1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max</a:t>
            </a:r>
            <a:r>
              <a:rPr sz="1100" u="sng" spc="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768157" y="4622295"/>
            <a:ext cx="220979" cy="194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i="1" spc="-10" dirty="0">
                <a:latin typeface="Times New Roman"/>
                <a:cs typeface="Times New Roman"/>
              </a:rPr>
              <a:t>v</a:t>
            </a:r>
            <a:r>
              <a:rPr sz="1100" i="1" spc="-5" dirty="0">
                <a:latin typeface="Times New Roman"/>
                <a:cs typeface="Times New Roman"/>
              </a:rPr>
              <a:t>a</a:t>
            </a:r>
            <a:r>
              <a:rPr sz="1100" i="1" spc="5" dirty="0">
                <a:latin typeface="Times New Roman"/>
                <a:cs typeface="Times New Roman"/>
              </a:rPr>
              <a:t>c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27957" y="4443556"/>
            <a:ext cx="160655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spc="-40" dirty="0">
                <a:latin typeface="Symbol"/>
                <a:cs typeface="Symbol"/>
              </a:rPr>
              <a:t>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863217" y="5027167"/>
            <a:ext cx="7759700" cy="10255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>
              <a:lnSpc>
                <a:spcPct val="101099"/>
              </a:lnSpc>
              <a:spcBef>
                <a:spcPts val="75"/>
              </a:spcBef>
            </a:pPr>
            <a:r>
              <a:rPr sz="1800" spc="-5" dirty="0">
                <a:latin typeface="Times New Roman"/>
                <a:cs typeface="Times New Roman"/>
              </a:rPr>
              <a:t>For </a:t>
            </a:r>
            <a:r>
              <a:rPr sz="1800" dirty="0">
                <a:latin typeface="Times New Roman"/>
                <a:cs typeface="Times New Roman"/>
              </a:rPr>
              <a:t>the extreme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case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General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Relativity,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we</a:t>
            </a:r>
            <a:r>
              <a:rPr sz="1800" dirty="0">
                <a:latin typeface="Times New Roman"/>
                <a:cs typeface="Times New Roman"/>
              </a:rPr>
              <a:t> expect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 to be valid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 </a:t>
            </a:r>
            <a:r>
              <a:rPr sz="1800" spc="-5" dirty="0">
                <a:latin typeface="Times New Roman"/>
                <a:cs typeface="Times New Roman"/>
              </a:rPr>
              <a:t>just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below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Planck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scale: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m</a:t>
            </a:r>
            <a:r>
              <a:rPr sz="1800" spc="-22" baseline="-20833" dirty="0">
                <a:latin typeface="Times New Roman"/>
                <a:cs typeface="Times New Roman"/>
              </a:rPr>
              <a:t>pl</a:t>
            </a:r>
            <a:r>
              <a:rPr sz="1800" spc="-15" dirty="0">
                <a:latin typeface="Times New Roman"/>
                <a:cs typeface="Times New Roman"/>
              </a:rPr>
              <a:t>=1.22</a:t>
            </a:r>
            <a:r>
              <a:rPr sz="1800" spc="-15" dirty="0">
                <a:latin typeface="SimSun"/>
                <a:cs typeface="SimSun"/>
              </a:rPr>
              <a:t>×</a:t>
            </a:r>
            <a:r>
              <a:rPr sz="1800" spc="-15" dirty="0">
                <a:latin typeface="Times New Roman"/>
                <a:cs typeface="Times New Roman"/>
              </a:rPr>
              <a:t>10</a:t>
            </a:r>
            <a:r>
              <a:rPr sz="1800" spc="-22" baseline="25462" dirty="0">
                <a:latin typeface="Times New Roman"/>
                <a:cs typeface="Times New Roman"/>
              </a:rPr>
              <a:t>19</a:t>
            </a:r>
            <a:r>
              <a:rPr sz="1800" spc="-15" dirty="0">
                <a:latin typeface="Times New Roman"/>
                <a:cs typeface="Times New Roman"/>
              </a:rPr>
              <a:t>GeV,</a:t>
            </a:r>
            <a:r>
              <a:rPr sz="1800" spc="-5" dirty="0">
                <a:latin typeface="Times New Roman"/>
                <a:cs typeface="Times New Roman"/>
              </a:rPr>
              <a:t> so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k</a:t>
            </a:r>
            <a:r>
              <a:rPr sz="1800" spc="-7" baseline="-20833" dirty="0">
                <a:latin typeface="Times New Roman"/>
                <a:cs typeface="Times New Roman"/>
              </a:rPr>
              <a:t>max</a:t>
            </a:r>
            <a:r>
              <a:rPr sz="1800" spc="-5" dirty="0">
                <a:latin typeface="Times New Roman"/>
                <a:cs typeface="Times New Roman"/>
              </a:rPr>
              <a:t>=m</a:t>
            </a:r>
            <a:r>
              <a:rPr sz="1800" spc="-7" baseline="-20833" dirty="0">
                <a:latin typeface="Times New Roman"/>
                <a:cs typeface="Times New Roman"/>
              </a:rPr>
              <a:t>pl</a:t>
            </a:r>
            <a:endParaRPr sz="1800" baseline="-20833">
              <a:latin typeface="Times New Roman"/>
              <a:cs typeface="Times New Roman"/>
            </a:endParaRPr>
          </a:p>
          <a:p>
            <a:pPr marR="577850" algn="ctr">
              <a:lnSpc>
                <a:spcPts val="715"/>
              </a:lnSpc>
              <a:spcBef>
                <a:spcPts val="1060"/>
              </a:spcBef>
              <a:tabLst>
                <a:tab pos="1029969" algn="l"/>
              </a:tabLst>
            </a:pPr>
            <a:r>
              <a:rPr sz="2050" dirty="0">
                <a:latin typeface="Symbol"/>
                <a:cs typeface="Symbol"/>
              </a:rPr>
              <a:t></a:t>
            </a:r>
            <a:r>
              <a:rPr sz="1725" i="1" baseline="-24154" dirty="0">
                <a:latin typeface="Times New Roman"/>
                <a:cs typeface="Times New Roman"/>
              </a:rPr>
              <a:t>vac</a:t>
            </a:r>
            <a:r>
              <a:rPr sz="1725" i="1" spc="592" baseline="-24154" dirty="0">
                <a:latin typeface="Times New Roman"/>
                <a:cs typeface="Times New Roman"/>
              </a:rPr>
              <a:t> </a:t>
            </a:r>
            <a:r>
              <a:rPr sz="1950" spc="25" dirty="0">
                <a:latin typeface="Symbol"/>
                <a:cs typeface="Symbol"/>
              </a:rPr>
              <a:t></a:t>
            </a:r>
            <a:r>
              <a:rPr sz="1950" spc="-254" dirty="0">
                <a:latin typeface="Times New Roman"/>
                <a:cs typeface="Times New Roman"/>
              </a:rPr>
              <a:t> </a:t>
            </a:r>
            <a:r>
              <a:rPr sz="1950" spc="20" dirty="0">
                <a:latin typeface="Times New Roman"/>
                <a:cs typeface="Times New Roman"/>
              </a:rPr>
              <a:t>10	</a:t>
            </a:r>
            <a:r>
              <a:rPr sz="1950" i="1" spc="10" dirty="0">
                <a:latin typeface="Times New Roman"/>
                <a:cs typeface="Times New Roman"/>
              </a:rPr>
              <a:t>GeV</a:t>
            </a:r>
            <a:endParaRPr sz="1950">
              <a:latin typeface="Times New Roman"/>
              <a:cs typeface="Times New Roman"/>
            </a:endParaRPr>
          </a:p>
          <a:p>
            <a:pPr marL="393700" algn="ctr">
              <a:lnSpc>
                <a:spcPts val="680"/>
              </a:lnSpc>
              <a:tabLst>
                <a:tab pos="1054735" algn="l"/>
              </a:tabLst>
            </a:pPr>
            <a:r>
              <a:rPr sz="1150" spc="-5" dirty="0">
                <a:latin typeface="Times New Roman"/>
                <a:cs typeface="Times New Roman"/>
              </a:rPr>
              <a:t>74	</a:t>
            </a:r>
            <a:r>
              <a:rPr sz="1150" dirty="0">
                <a:latin typeface="Times New Roman"/>
                <a:cs typeface="Times New Roman"/>
              </a:rPr>
              <a:t>4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960245" y="6241796"/>
            <a:ext cx="266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So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850307" y="6497497"/>
            <a:ext cx="391160" cy="0"/>
          </a:xfrm>
          <a:custGeom>
            <a:avLst/>
            <a:gdLst/>
            <a:ahLst/>
            <a:cxnLst/>
            <a:rect l="l" t="t" r="r" b="b"/>
            <a:pathLst>
              <a:path w="391160">
                <a:moveTo>
                  <a:pt x="0" y="0"/>
                </a:moveTo>
                <a:lnTo>
                  <a:pt x="390750" y="0"/>
                </a:lnTo>
              </a:path>
            </a:pathLst>
          </a:custGeom>
          <a:ln w="116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266958" y="6197203"/>
            <a:ext cx="676910" cy="313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850" baseline="-24853" dirty="0">
                <a:latin typeface="Symbol"/>
                <a:cs typeface="Symbol"/>
              </a:rPr>
              <a:t></a:t>
            </a:r>
            <a:r>
              <a:rPr sz="2850" spc="-382" baseline="-24853" dirty="0">
                <a:latin typeface="Times New Roman"/>
                <a:cs typeface="Times New Roman"/>
              </a:rPr>
              <a:t> </a:t>
            </a:r>
            <a:r>
              <a:rPr sz="2850" spc="-15" baseline="-24853" dirty="0">
                <a:latin typeface="Times New Roman"/>
                <a:cs typeface="Times New Roman"/>
              </a:rPr>
              <a:t>1</a:t>
            </a:r>
            <a:r>
              <a:rPr sz="2850" spc="-120" baseline="-24853" dirty="0">
                <a:latin typeface="Times New Roman"/>
                <a:cs typeface="Times New Roman"/>
              </a:rPr>
              <a:t>0</a:t>
            </a:r>
            <a:r>
              <a:rPr sz="1100" spc="-5" dirty="0">
                <a:latin typeface="Times New Roman"/>
                <a:cs typeface="Times New Roman"/>
              </a:rPr>
              <a:t>120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834677" y="6199566"/>
            <a:ext cx="407034" cy="6096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2300"/>
              </a:lnSpc>
              <a:spcBef>
                <a:spcPts val="90"/>
              </a:spcBef>
            </a:pPr>
            <a:r>
              <a:rPr sz="3000" spc="-15" baseline="13888" dirty="0">
                <a:latin typeface="Symbol"/>
                <a:cs typeface="Symbol"/>
              </a:rPr>
              <a:t></a:t>
            </a:r>
            <a:r>
              <a:rPr sz="1100" i="1" spc="-10" dirty="0">
                <a:latin typeface="Times New Roman"/>
                <a:cs typeface="Times New Roman"/>
              </a:rPr>
              <a:t>vac</a:t>
            </a:r>
            <a:endParaRPr sz="1100">
              <a:latin typeface="Times New Roman"/>
              <a:cs typeface="Times New Roman"/>
            </a:endParaRPr>
          </a:p>
          <a:p>
            <a:pPr marL="84455">
              <a:lnSpc>
                <a:spcPts val="2300"/>
              </a:lnSpc>
            </a:pPr>
            <a:r>
              <a:rPr sz="2000" dirty="0">
                <a:latin typeface="Symbol"/>
                <a:cs typeface="Symbol"/>
              </a:rPr>
              <a:t></a:t>
            </a:r>
            <a:r>
              <a:rPr sz="1650" baseline="-25252" dirty="0">
                <a:latin typeface="Symbol"/>
                <a:cs typeface="Symbol"/>
              </a:rPr>
              <a:t></a:t>
            </a:r>
            <a:endParaRPr sz="1650" baseline="-25252">
              <a:latin typeface="Symbol"/>
              <a:cs typeface="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460875" y="6244844"/>
            <a:ext cx="4896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Cosmological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constant</a:t>
            </a:r>
            <a:r>
              <a:rPr sz="1800" spc="-5" dirty="0">
                <a:latin typeface="Times New Roman"/>
                <a:cs typeface="Times New Roman"/>
              </a:rPr>
              <a:t> problem!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imSun"/>
                <a:cs typeface="SimSun"/>
              </a:rPr>
              <a:t>宇宙学常数问题！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9253" y="725499"/>
            <a:ext cx="264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80285" algn="l"/>
              </a:tabLst>
            </a:pPr>
            <a:r>
              <a:rPr sz="4000" b="1" spc="15" dirty="0">
                <a:solidFill>
                  <a:srgbClr val="000000"/>
                </a:solidFill>
                <a:latin typeface="Microsoft YaHei UI"/>
                <a:cs typeface="Microsoft YaHei UI"/>
              </a:rPr>
              <a:t>宇宙常</a:t>
            </a:r>
            <a:r>
              <a:rPr sz="4000" b="1" spc="-5" dirty="0">
                <a:solidFill>
                  <a:srgbClr val="000000"/>
                </a:solidFill>
                <a:latin typeface="Microsoft YaHei UI"/>
                <a:cs typeface="Microsoft YaHei UI"/>
              </a:rPr>
              <a:t>数</a:t>
            </a:r>
            <a:r>
              <a:rPr sz="4000" b="1" dirty="0">
                <a:solidFill>
                  <a:srgbClr val="000000"/>
                </a:solidFill>
                <a:latin typeface="Microsoft YaHei UI"/>
                <a:cs typeface="Microsoft YaHei UI"/>
              </a:rPr>
              <a:t>	</a:t>
            </a:r>
            <a:r>
              <a:rPr sz="4000" spc="-5" dirty="0">
                <a:solidFill>
                  <a:srgbClr val="FF0000"/>
                </a:solidFill>
                <a:latin typeface="Symbol"/>
                <a:cs typeface="Symbol"/>
              </a:rPr>
              <a:t></a:t>
            </a:r>
            <a:endParaRPr sz="4000">
              <a:latin typeface="Symbol"/>
              <a:cs typeface="Symbo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7270" y="1718563"/>
            <a:ext cx="2568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Ein</a:t>
            </a:r>
            <a:r>
              <a:rPr sz="2800" spc="-55" dirty="0">
                <a:latin typeface="Calibri"/>
                <a:cs typeface="Calibri"/>
              </a:rPr>
              <a:t>s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ei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5" dirty="0">
                <a:latin typeface="SimSun"/>
                <a:cs typeface="SimSun"/>
              </a:rPr>
              <a:t>方程：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7270" y="3767073"/>
            <a:ext cx="4521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SimSun"/>
                <a:cs typeface="SimSun"/>
              </a:rPr>
              <a:t>存在</a:t>
            </a:r>
            <a:r>
              <a:rPr sz="2800" spc="-5" dirty="0">
                <a:solidFill>
                  <a:srgbClr val="FF0000"/>
                </a:solidFill>
                <a:latin typeface="Symbol"/>
                <a:cs typeface="Symbol"/>
              </a:rPr>
              <a:t></a:t>
            </a:r>
            <a:r>
              <a:rPr sz="2800" spc="-5" dirty="0">
                <a:latin typeface="SimSun"/>
                <a:cs typeface="SimSun"/>
              </a:rPr>
              <a:t>相当于作如下变换：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61870" y="5303621"/>
            <a:ext cx="7686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800" spc="-5" dirty="0">
                <a:solidFill>
                  <a:srgbClr val="FF0000"/>
                </a:solidFill>
                <a:latin typeface="Symbol"/>
                <a:cs typeface="Symbol"/>
              </a:rPr>
              <a:t></a:t>
            </a:r>
            <a:r>
              <a:rPr sz="2800" spc="-5" dirty="0">
                <a:latin typeface="SimSun"/>
                <a:cs typeface="SimSun"/>
              </a:rPr>
              <a:t>提供了正密度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spc="-5" dirty="0">
                <a:latin typeface="Symbol"/>
                <a:cs typeface="Symbol"/>
              </a:rPr>
              <a:t></a:t>
            </a:r>
            <a:r>
              <a:rPr sz="2800" spc="-5" dirty="0">
                <a:latin typeface="Calibri"/>
                <a:cs typeface="Calibri"/>
              </a:rPr>
              <a:t>c</a:t>
            </a:r>
            <a:r>
              <a:rPr sz="2775" spc="-7" baseline="25525" dirty="0">
                <a:latin typeface="Calibri"/>
                <a:cs typeface="Calibri"/>
              </a:rPr>
              <a:t>2</a:t>
            </a:r>
            <a:r>
              <a:rPr sz="2800" spc="-5" dirty="0">
                <a:latin typeface="Calibri"/>
                <a:cs typeface="Calibri"/>
              </a:rPr>
              <a:t>/8</a:t>
            </a:r>
            <a:r>
              <a:rPr sz="2800" spc="-5" dirty="0">
                <a:latin typeface="Symbol"/>
                <a:cs typeface="Symbol"/>
              </a:rPr>
              <a:t></a:t>
            </a:r>
            <a:r>
              <a:rPr sz="2800" spc="-5" dirty="0">
                <a:latin typeface="Calibri"/>
                <a:cs typeface="Calibri"/>
              </a:rPr>
              <a:t>G)</a:t>
            </a:r>
            <a:r>
              <a:rPr sz="2800" spc="-5" dirty="0">
                <a:latin typeface="SimSun"/>
                <a:cs typeface="SimSun"/>
              </a:rPr>
              <a:t>，负压强</a:t>
            </a:r>
            <a:r>
              <a:rPr sz="2800" dirty="0">
                <a:latin typeface="Calibri"/>
                <a:cs typeface="Calibri"/>
              </a:rPr>
              <a:t>(–</a:t>
            </a:r>
            <a:r>
              <a:rPr sz="2800" dirty="0">
                <a:latin typeface="Symbol"/>
                <a:cs typeface="Symbol"/>
              </a:rPr>
              <a:t>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775" baseline="25525" dirty="0">
                <a:latin typeface="Calibri"/>
                <a:cs typeface="Calibri"/>
              </a:rPr>
              <a:t>4</a:t>
            </a:r>
            <a:r>
              <a:rPr sz="2800" dirty="0">
                <a:latin typeface="Calibri"/>
                <a:cs typeface="Calibri"/>
              </a:rPr>
              <a:t>/8</a:t>
            </a:r>
            <a:r>
              <a:rPr sz="2800" dirty="0">
                <a:latin typeface="Symbol"/>
                <a:cs typeface="Symbol"/>
              </a:rPr>
              <a:t></a:t>
            </a:r>
            <a:r>
              <a:rPr sz="2800" dirty="0">
                <a:latin typeface="Calibri"/>
                <a:cs typeface="Calibri"/>
              </a:rPr>
              <a:t>G)</a:t>
            </a:r>
            <a:r>
              <a:rPr sz="2800" spc="-5" dirty="0">
                <a:latin typeface="SimSun"/>
                <a:cs typeface="SimSun"/>
              </a:rPr>
              <a:t>。</a:t>
            </a:r>
            <a:endParaRPr sz="2800">
              <a:latin typeface="SimSun"/>
              <a:cs typeface="SimSu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923032" y="2417064"/>
            <a:ext cx="847725" cy="1068705"/>
            <a:chOff x="2923032" y="2417064"/>
            <a:chExt cx="847725" cy="1068705"/>
          </a:xfrm>
        </p:grpSpPr>
        <p:sp>
          <p:nvSpPr>
            <p:cNvPr id="7" name="object 7"/>
            <p:cNvSpPr/>
            <p:nvPr/>
          </p:nvSpPr>
          <p:spPr>
            <a:xfrm>
              <a:off x="2927604" y="2816225"/>
              <a:ext cx="838200" cy="664845"/>
            </a:xfrm>
            <a:custGeom>
              <a:avLst/>
              <a:gdLst/>
              <a:ahLst/>
              <a:cxnLst/>
              <a:rect l="l" t="t" r="r" b="b"/>
              <a:pathLst>
                <a:path w="838200" h="664845">
                  <a:moveTo>
                    <a:pt x="0" y="0"/>
                  </a:moveTo>
                  <a:lnTo>
                    <a:pt x="0" y="128397"/>
                  </a:lnTo>
                  <a:lnTo>
                    <a:pt x="2593" y="159548"/>
                  </a:lnTo>
                  <a:lnTo>
                    <a:pt x="22807" y="219989"/>
                  </a:lnTo>
                  <a:lnTo>
                    <a:pt x="61863" y="277260"/>
                  </a:lnTo>
                  <a:lnTo>
                    <a:pt x="118333" y="330543"/>
                  </a:lnTo>
                  <a:lnTo>
                    <a:pt x="152650" y="355431"/>
                  </a:lnTo>
                  <a:lnTo>
                    <a:pt x="190785" y="379015"/>
                  </a:lnTo>
                  <a:lnTo>
                    <a:pt x="232558" y="401191"/>
                  </a:lnTo>
                  <a:lnTo>
                    <a:pt x="277791" y="421857"/>
                  </a:lnTo>
                  <a:lnTo>
                    <a:pt x="326305" y="440911"/>
                  </a:lnTo>
                  <a:lnTo>
                    <a:pt x="377921" y="458249"/>
                  </a:lnTo>
                  <a:lnTo>
                    <a:pt x="432460" y="473769"/>
                  </a:lnTo>
                  <a:lnTo>
                    <a:pt x="489743" y="487368"/>
                  </a:lnTo>
                  <a:lnTo>
                    <a:pt x="549593" y="498945"/>
                  </a:lnTo>
                  <a:lnTo>
                    <a:pt x="611829" y="508396"/>
                  </a:lnTo>
                  <a:lnTo>
                    <a:pt x="676274" y="515620"/>
                  </a:lnTo>
                  <a:lnTo>
                    <a:pt x="676274" y="664717"/>
                  </a:lnTo>
                  <a:lnTo>
                    <a:pt x="838199" y="458850"/>
                  </a:lnTo>
                  <a:lnTo>
                    <a:pt x="676274" y="237998"/>
                  </a:lnTo>
                  <a:lnTo>
                    <a:pt x="676274" y="387223"/>
                  </a:lnTo>
                  <a:lnTo>
                    <a:pt x="611829" y="380001"/>
                  </a:lnTo>
                  <a:lnTo>
                    <a:pt x="549593" y="370552"/>
                  </a:lnTo>
                  <a:lnTo>
                    <a:pt x="489743" y="358980"/>
                  </a:lnTo>
                  <a:lnTo>
                    <a:pt x="432460" y="345386"/>
                  </a:lnTo>
                  <a:lnTo>
                    <a:pt x="377921" y="329873"/>
                  </a:lnTo>
                  <a:lnTo>
                    <a:pt x="326305" y="312542"/>
                  </a:lnTo>
                  <a:lnTo>
                    <a:pt x="277791" y="293495"/>
                  </a:lnTo>
                  <a:lnTo>
                    <a:pt x="232558" y="272836"/>
                  </a:lnTo>
                  <a:lnTo>
                    <a:pt x="190785" y="250666"/>
                  </a:lnTo>
                  <a:lnTo>
                    <a:pt x="152650" y="227087"/>
                  </a:lnTo>
                  <a:lnTo>
                    <a:pt x="118333" y="202201"/>
                  </a:lnTo>
                  <a:lnTo>
                    <a:pt x="88010" y="176111"/>
                  </a:lnTo>
                  <a:lnTo>
                    <a:pt x="40069" y="120726"/>
                  </a:lnTo>
                  <a:lnTo>
                    <a:pt x="10255" y="61750"/>
                  </a:lnTo>
                  <a:lnTo>
                    <a:pt x="2593" y="3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27522" y="2421636"/>
              <a:ext cx="838835" cy="459105"/>
            </a:xfrm>
            <a:custGeom>
              <a:avLst/>
              <a:gdLst/>
              <a:ahLst/>
              <a:cxnLst/>
              <a:rect l="l" t="t" r="r" b="b"/>
              <a:pathLst>
                <a:path w="838835" h="459105">
                  <a:moveTo>
                    <a:pt x="838282" y="0"/>
                  </a:moveTo>
                  <a:lnTo>
                    <a:pt x="769956" y="1317"/>
                  </a:lnTo>
                  <a:lnTo>
                    <a:pt x="702011" y="5206"/>
                  </a:lnTo>
                  <a:lnTo>
                    <a:pt x="637780" y="11392"/>
                  </a:lnTo>
                  <a:lnTo>
                    <a:pt x="575711" y="19757"/>
                  </a:lnTo>
                  <a:lnTo>
                    <a:pt x="515957" y="30202"/>
                  </a:lnTo>
                  <a:lnTo>
                    <a:pt x="458671" y="42625"/>
                  </a:lnTo>
                  <a:lnTo>
                    <a:pt x="404008" y="56926"/>
                  </a:lnTo>
                  <a:lnTo>
                    <a:pt x="352119" y="73004"/>
                  </a:lnTo>
                  <a:lnTo>
                    <a:pt x="303160" y="90757"/>
                  </a:lnTo>
                  <a:lnTo>
                    <a:pt x="257283" y="110086"/>
                  </a:lnTo>
                  <a:lnTo>
                    <a:pt x="214643" y="130890"/>
                  </a:lnTo>
                  <a:lnTo>
                    <a:pt x="175392" y="153067"/>
                  </a:lnTo>
                  <a:lnTo>
                    <a:pt x="139684" y="176517"/>
                  </a:lnTo>
                  <a:lnTo>
                    <a:pt x="107673" y="201139"/>
                  </a:lnTo>
                  <a:lnTo>
                    <a:pt x="79512" y="226832"/>
                  </a:lnTo>
                  <a:lnTo>
                    <a:pt x="35355" y="281030"/>
                  </a:lnTo>
                  <a:lnTo>
                    <a:pt x="8441" y="338303"/>
                  </a:lnTo>
                  <a:lnTo>
                    <a:pt x="0" y="397845"/>
                  </a:lnTo>
                  <a:lnTo>
                    <a:pt x="3089" y="428215"/>
                  </a:lnTo>
                  <a:lnTo>
                    <a:pt x="11258" y="458850"/>
                  </a:lnTo>
                  <a:lnTo>
                    <a:pt x="24107" y="429186"/>
                  </a:lnTo>
                  <a:lnTo>
                    <a:pt x="41471" y="400441"/>
                  </a:lnTo>
                  <a:lnTo>
                    <a:pt x="88961" y="346025"/>
                  </a:lnTo>
                  <a:lnTo>
                    <a:pt x="118696" y="320510"/>
                  </a:lnTo>
                  <a:lnTo>
                    <a:pt x="152166" y="296228"/>
                  </a:lnTo>
                  <a:lnTo>
                    <a:pt x="189174" y="273256"/>
                  </a:lnTo>
                  <a:lnTo>
                    <a:pt x="229526" y="251674"/>
                  </a:lnTo>
                  <a:lnTo>
                    <a:pt x="273026" y="231558"/>
                  </a:lnTo>
                  <a:lnTo>
                    <a:pt x="319480" y="212988"/>
                  </a:lnTo>
                  <a:lnTo>
                    <a:pt x="368692" y="196040"/>
                  </a:lnTo>
                  <a:lnTo>
                    <a:pt x="420468" y="180794"/>
                  </a:lnTo>
                  <a:lnTo>
                    <a:pt x="474612" y="167328"/>
                  </a:lnTo>
                  <a:lnTo>
                    <a:pt x="530928" y="155719"/>
                  </a:lnTo>
                  <a:lnTo>
                    <a:pt x="589223" y="146045"/>
                  </a:lnTo>
                  <a:lnTo>
                    <a:pt x="649301" y="138386"/>
                  </a:lnTo>
                  <a:lnTo>
                    <a:pt x="710967" y="132818"/>
                  </a:lnTo>
                  <a:lnTo>
                    <a:pt x="774025" y="129420"/>
                  </a:lnTo>
                  <a:lnTo>
                    <a:pt x="838282" y="128269"/>
                  </a:lnTo>
                  <a:lnTo>
                    <a:pt x="838282" y="0"/>
                  </a:lnTo>
                  <a:close/>
                </a:path>
              </a:pathLst>
            </a:custGeom>
            <a:solidFill>
              <a:srgbClr val="4068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27604" y="2421636"/>
              <a:ext cx="838200" cy="1059815"/>
            </a:xfrm>
            <a:custGeom>
              <a:avLst/>
              <a:gdLst/>
              <a:ahLst/>
              <a:cxnLst/>
              <a:rect l="l" t="t" r="r" b="b"/>
              <a:pathLst>
                <a:path w="838200" h="1059814">
                  <a:moveTo>
                    <a:pt x="0" y="394588"/>
                  </a:moveTo>
                  <a:lnTo>
                    <a:pt x="10255" y="456339"/>
                  </a:lnTo>
                  <a:lnTo>
                    <a:pt x="40069" y="515315"/>
                  </a:lnTo>
                  <a:lnTo>
                    <a:pt x="88010" y="570700"/>
                  </a:lnTo>
                  <a:lnTo>
                    <a:pt x="118333" y="596790"/>
                  </a:lnTo>
                  <a:lnTo>
                    <a:pt x="152650" y="621676"/>
                  </a:lnTo>
                  <a:lnTo>
                    <a:pt x="190785" y="645255"/>
                  </a:lnTo>
                  <a:lnTo>
                    <a:pt x="232558" y="667425"/>
                  </a:lnTo>
                  <a:lnTo>
                    <a:pt x="277791" y="688084"/>
                  </a:lnTo>
                  <a:lnTo>
                    <a:pt x="326305" y="707131"/>
                  </a:lnTo>
                  <a:lnTo>
                    <a:pt x="377921" y="724462"/>
                  </a:lnTo>
                  <a:lnTo>
                    <a:pt x="432460" y="739975"/>
                  </a:lnTo>
                  <a:lnTo>
                    <a:pt x="489743" y="753569"/>
                  </a:lnTo>
                  <a:lnTo>
                    <a:pt x="549593" y="765141"/>
                  </a:lnTo>
                  <a:lnTo>
                    <a:pt x="611829" y="774590"/>
                  </a:lnTo>
                  <a:lnTo>
                    <a:pt x="676274" y="781812"/>
                  </a:lnTo>
                  <a:lnTo>
                    <a:pt x="676274" y="632587"/>
                  </a:lnTo>
                  <a:lnTo>
                    <a:pt x="838199" y="853439"/>
                  </a:lnTo>
                  <a:lnTo>
                    <a:pt x="676274" y="1059306"/>
                  </a:lnTo>
                  <a:lnTo>
                    <a:pt x="676274" y="910209"/>
                  </a:lnTo>
                  <a:lnTo>
                    <a:pt x="611829" y="902985"/>
                  </a:lnTo>
                  <a:lnTo>
                    <a:pt x="549593" y="893534"/>
                  </a:lnTo>
                  <a:lnTo>
                    <a:pt x="489743" y="881957"/>
                  </a:lnTo>
                  <a:lnTo>
                    <a:pt x="432460" y="868358"/>
                  </a:lnTo>
                  <a:lnTo>
                    <a:pt x="377921" y="852838"/>
                  </a:lnTo>
                  <a:lnTo>
                    <a:pt x="326305" y="835500"/>
                  </a:lnTo>
                  <a:lnTo>
                    <a:pt x="277791" y="816446"/>
                  </a:lnTo>
                  <a:lnTo>
                    <a:pt x="232558" y="795780"/>
                  </a:lnTo>
                  <a:lnTo>
                    <a:pt x="190785" y="773604"/>
                  </a:lnTo>
                  <a:lnTo>
                    <a:pt x="152650" y="750020"/>
                  </a:lnTo>
                  <a:lnTo>
                    <a:pt x="118333" y="725132"/>
                  </a:lnTo>
                  <a:lnTo>
                    <a:pt x="88011" y="699040"/>
                  </a:lnTo>
                  <a:lnTo>
                    <a:pt x="40069" y="643661"/>
                  </a:lnTo>
                  <a:lnTo>
                    <a:pt x="10255" y="584702"/>
                  </a:lnTo>
                  <a:lnTo>
                    <a:pt x="0" y="522986"/>
                  </a:lnTo>
                  <a:lnTo>
                    <a:pt x="0" y="394588"/>
                  </a:lnTo>
                  <a:lnTo>
                    <a:pt x="9088" y="336278"/>
                  </a:lnTo>
                  <a:lnTo>
                    <a:pt x="35489" y="280624"/>
                  </a:lnTo>
                  <a:lnTo>
                    <a:pt x="77906" y="228237"/>
                  </a:lnTo>
                  <a:lnTo>
                    <a:pt x="135041" y="179728"/>
                  </a:lnTo>
                  <a:lnTo>
                    <a:pt x="168723" y="157118"/>
                  </a:lnTo>
                  <a:lnTo>
                    <a:pt x="205599" y="135706"/>
                  </a:lnTo>
                  <a:lnTo>
                    <a:pt x="245506" y="115570"/>
                  </a:lnTo>
                  <a:lnTo>
                    <a:pt x="288283" y="96783"/>
                  </a:lnTo>
                  <a:lnTo>
                    <a:pt x="333766" y="79424"/>
                  </a:lnTo>
                  <a:lnTo>
                    <a:pt x="381795" y="63569"/>
                  </a:lnTo>
                  <a:lnTo>
                    <a:pt x="432207" y="49293"/>
                  </a:lnTo>
                  <a:lnTo>
                    <a:pt x="484840" y="36673"/>
                  </a:lnTo>
                  <a:lnTo>
                    <a:pt x="539532" y="25785"/>
                  </a:lnTo>
                  <a:lnTo>
                    <a:pt x="596120" y="16705"/>
                  </a:lnTo>
                  <a:lnTo>
                    <a:pt x="654443" y="9511"/>
                  </a:lnTo>
                  <a:lnTo>
                    <a:pt x="714339" y="4278"/>
                  </a:lnTo>
                  <a:lnTo>
                    <a:pt x="775645" y="1082"/>
                  </a:lnTo>
                  <a:lnTo>
                    <a:pt x="838199" y="0"/>
                  </a:lnTo>
                  <a:lnTo>
                    <a:pt x="838199" y="128269"/>
                  </a:lnTo>
                  <a:lnTo>
                    <a:pt x="773943" y="129420"/>
                  </a:lnTo>
                  <a:lnTo>
                    <a:pt x="710885" y="132818"/>
                  </a:lnTo>
                  <a:lnTo>
                    <a:pt x="649219" y="138386"/>
                  </a:lnTo>
                  <a:lnTo>
                    <a:pt x="589141" y="146045"/>
                  </a:lnTo>
                  <a:lnTo>
                    <a:pt x="530846" y="155719"/>
                  </a:lnTo>
                  <a:lnTo>
                    <a:pt x="474530" y="167328"/>
                  </a:lnTo>
                  <a:lnTo>
                    <a:pt x="420386" y="180794"/>
                  </a:lnTo>
                  <a:lnTo>
                    <a:pt x="368610" y="196040"/>
                  </a:lnTo>
                  <a:lnTo>
                    <a:pt x="319398" y="212988"/>
                  </a:lnTo>
                  <a:lnTo>
                    <a:pt x="272944" y="231558"/>
                  </a:lnTo>
                  <a:lnTo>
                    <a:pt x="229444" y="251674"/>
                  </a:lnTo>
                  <a:lnTo>
                    <a:pt x="189092" y="273256"/>
                  </a:lnTo>
                  <a:lnTo>
                    <a:pt x="152084" y="296228"/>
                  </a:lnTo>
                  <a:lnTo>
                    <a:pt x="118614" y="320510"/>
                  </a:lnTo>
                  <a:lnTo>
                    <a:pt x="88879" y="346025"/>
                  </a:lnTo>
                  <a:lnTo>
                    <a:pt x="41389" y="400441"/>
                  </a:lnTo>
                  <a:lnTo>
                    <a:pt x="24025" y="429186"/>
                  </a:lnTo>
                  <a:lnTo>
                    <a:pt x="11175" y="45885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857244" y="2199132"/>
            <a:ext cx="4432300" cy="546100"/>
            <a:chOff x="3857244" y="2199132"/>
            <a:chExt cx="4432300" cy="546100"/>
          </a:xfrm>
        </p:grpSpPr>
        <p:sp>
          <p:nvSpPr>
            <p:cNvPr id="11" name="object 11"/>
            <p:cNvSpPr/>
            <p:nvPr/>
          </p:nvSpPr>
          <p:spPr>
            <a:xfrm>
              <a:off x="3863340" y="2205228"/>
              <a:ext cx="4419600" cy="533400"/>
            </a:xfrm>
            <a:custGeom>
              <a:avLst/>
              <a:gdLst/>
              <a:ahLst/>
              <a:cxnLst/>
              <a:rect l="l" t="t" r="r" b="b"/>
              <a:pathLst>
                <a:path w="4419600" h="533400">
                  <a:moveTo>
                    <a:pt x="44196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419600" y="533400"/>
                  </a:lnTo>
                  <a:lnTo>
                    <a:pt x="4419600" y="0"/>
                  </a:lnTo>
                  <a:close/>
                </a:path>
              </a:pathLst>
            </a:custGeom>
            <a:solidFill>
              <a:srgbClr val="EFF6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63340" y="2205228"/>
              <a:ext cx="4419600" cy="533400"/>
            </a:xfrm>
            <a:custGeom>
              <a:avLst/>
              <a:gdLst/>
              <a:ahLst/>
              <a:cxnLst/>
              <a:rect l="l" t="t" r="r" b="b"/>
              <a:pathLst>
                <a:path w="4419600" h="533400">
                  <a:moveTo>
                    <a:pt x="0" y="533400"/>
                  </a:moveTo>
                  <a:lnTo>
                    <a:pt x="4419600" y="533400"/>
                  </a:lnTo>
                  <a:lnTo>
                    <a:pt x="44196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414853" y="2428569"/>
            <a:ext cx="226695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175" i="1" spc="97" baseline="-24904" dirty="0">
                <a:latin typeface="Times New Roman"/>
                <a:cs typeface="Times New Roman"/>
              </a:rPr>
              <a:t>c</a:t>
            </a:r>
            <a:r>
              <a:rPr sz="1000" spc="65" dirty="0">
                <a:latin typeface="Times New Roman"/>
                <a:cs typeface="Times New Roman"/>
              </a:rPr>
              <a:t>4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82959" y="2458580"/>
            <a:ext cx="3941445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571500" algn="l"/>
                <a:tab pos="929640" algn="l"/>
                <a:tab pos="1358900" algn="l"/>
                <a:tab pos="2153285" algn="l"/>
                <a:tab pos="3729354" algn="l"/>
              </a:tabLst>
            </a:pPr>
            <a:r>
              <a:rPr sz="2250" spc="-67" baseline="3703" dirty="0">
                <a:latin typeface="Symbol"/>
                <a:cs typeface="Symbol"/>
              </a:rPr>
              <a:t></a:t>
            </a:r>
            <a:r>
              <a:rPr sz="2250" spc="-15" baseline="3703" dirty="0">
                <a:latin typeface="Symbol"/>
                <a:cs typeface="Symbol"/>
              </a:rPr>
              <a:t></a:t>
            </a:r>
            <a:r>
              <a:rPr sz="2250" baseline="3703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2</a:t>
            </a:r>
            <a:r>
              <a:rPr sz="1450" dirty="0">
                <a:latin typeface="Times New Roman"/>
                <a:cs typeface="Times New Roman"/>
              </a:rPr>
              <a:t>	</a:t>
            </a:r>
            <a:r>
              <a:rPr sz="2250" spc="-67" baseline="3703" dirty="0">
                <a:latin typeface="Symbol"/>
                <a:cs typeface="Symbol"/>
              </a:rPr>
              <a:t></a:t>
            </a:r>
            <a:r>
              <a:rPr sz="2250" spc="-15" baseline="3703" dirty="0">
                <a:latin typeface="Symbol"/>
                <a:cs typeface="Symbol"/>
              </a:rPr>
              <a:t></a:t>
            </a:r>
            <a:r>
              <a:rPr sz="2250" baseline="3703" dirty="0">
                <a:latin typeface="Times New Roman"/>
                <a:cs typeface="Times New Roman"/>
              </a:rPr>
              <a:t>	</a:t>
            </a:r>
            <a:r>
              <a:rPr sz="2250" spc="-22" baseline="3703" dirty="0">
                <a:latin typeface="Symbol"/>
                <a:cs typeface="Symbol"/>
              </a:rPr>
              <a:t></a:t>
            </a:r>
            <a:r>
              <a:rPr sz="2250" baseline="3703" dirty="0">
                <a:latin typeface="Times New Roman"/>
                <a:cs typeface="Times New Roman"/>
              </a:rPr>
              <a:t>	</a:t>
            </a:r>
            <a:r>
              <a:rPr sz="2250" spc="-67" baseline="3703" dirty="0">
                <a:latin typeface="Symbol"/>
                <a:cs typeface="Symbol"/>
              </a:rPr>
              <a:t></a:t>
            </a:r>
            <a:r>
              <a:rPr sz="2250" spc="-15" baseline="3703" dirty="0">
                <a:latin typeface="Symbol"/>
                <a:cs typeface="Symbol"/>
              </a:rPr>
              <a:t></a:t>
            </a:r>
            <a:r>
              <a:rPr sz="2250" baseline="3703" dirty="0">
                <a:latin typeface="Times New Roman"/>
                <a:cs typeface="Times New Roman"/>
              </a:rPr>
              <a:t>	</a:t>
            </a:r>
            <a:r>
              <a:rPr sz="2250" spc="-60" baseline="3703" dirty="0">
                <a:latin typeface="Symbol"/>
                <a:cs typeface="Symbol"/>
              </a:rPr>
              <a:t></a:t>
            </a:r>
            <a:endParaRPr sz="2250" baseline="3703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54690" y="2245684"/>
            <a:ext cx="4022725" cy="405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543560" algn="l"/>
                <a:tab pos="1414780" algn="l"/>
                <a:tab pos="2627630" algn="l"/>
              </a:tabLst>
            </a:pPr>
            <a:r>
              <a:rPr sz="2500" i="1" spc="20" dirty="0">
                <a:latin typeface="Times New Roman"/>
                <a:cs typeface="Times New Roman"/>
              </a:rPr>
              <a:t>R	</a:t>
            </a:r>
            <a:r>
              <a:rPr sz="2500" spc="20" dirty="0">
                <a:latin typeface="Symbol"/>
                <a:cs typeface="Symbol"/>
              </a:rPr>
              <a:t></a:t>
            </a:r>
            <a:r>
              <a:rPr sz="2500" spc="-30" dirty="0">
                <a:latin typeface="Times New Roman"/>
                <a:cs typeface="Times New Roman"/>
              </a:rPr>
              <a:t> </a:t>
            </a:r>
            <a:r>
              <a:rPr sz="2175" u="heavy" spc="22" baseline="3256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175" baseline="32567" dirty="0">
                <a:latin typeface="Times New Roman"/>
                <a:cs typeface="Times New Roman"/>
              </a:rPr>
              <a:t> </a:t>
            </a:r>
            <a:r>
              <a:rPr sz="2175" spc="-44" baseline="32567" dirty="0">
                <a:latin typeface="Times New Roman"/>
                <a:cs typeface="Times New Roman"/>
              </a:rPr>
              <a:t> </a:t>
            </a:r>
            <a:r>
              <a:rPr sz="2500" i="1" spc="15" dirty="0">
                <a:latin typeface="Times New Roman"/>
                <a:cs typeface="Times New Roman"/>
              </a:rPr>
              <a:t>g</a:t>
            </a:r>
            <a:r>
              <a:rPr sz="2500" i="1" dirty="0">
                <a:latin typeface="Times New Roman"/>
                <a:cs typeface="Times New Roman"/>
              </a:rPr>
              <a:t>	</a:t>
            </a:r>
            <a:r>
              <a:rPr sz="2500" i="1" spc="20" dirty="0">
                <a:latin typeface="Times New Roman"/>
                <a:cs typeface="Times New Roman"/>
              </a:rPr>
              <a:t>R</a:t>
            </a:r>
            <a:r>
              <a:rPr sz="2500" i="1" dirty="0">
                <a:latin typeface="Times New Roman"/>
                <a:cs typeface="Times New Roman"/>
              </a:rPr>
              <a:t> </a:t>
            </a:r>
            <a:r>
              <a:rPr sz="2500" i="1" spc="-300" dirty="0">
                <a:latin typeface="Times New Roman"/>
                <a:cs typeface="Times New Roman"/>
              </a:rPr>
              <a:t> </a:t>
            </a:r>
            <a:r>
              <a:rPr sz="2250" spc="-22" baseline="48148" dirty="0">
                <a:latin typeface="Symbol"/>
                <a:cs typeface="Symbol"/>
              </a:rPr>
              <a:t></a:t>
            </a:r>
            <a:r>
              <a:rPr sz="2250" baseline="48148" dirty="0">
                <a:latin typeface="Times New Roman"/>
                <a:cs typeface="Times New Roman"/>
              </a:rPr>
              <a:t> </a:t>
            </a:r>
            <a:r>
              <a:rPr sz="2250" spc="209" baseline="48148" dirty="0">
                <a:latin typeface="Times New Roman"/>
                <a:cs typeface="Times New Roman"/>
              </a:rPr>
              <a:t> </a:t>
            </a:r>
            <a:r>
              <a:rPr sz="2500" spc="20" dirty="0">
                <a:latin typeface="Symbol"/>
                <a:cs typeface="Symbol"/>
              </a:rPr>
              <a:t></a:t>
            </a:r>
            <a:r>
              <a:rPr sz="2500" spc="-114" dirty="0">
                <a:latin typeface="Times New Roman"/>
                <a:cs typeface="Times New Roman"/>
              </a:rPr>
              <a:t> </a:t>
            </a:r>
            <a:r>
              <a:rPr sz="2500" i="1" spc="15" dirty="0">
                <a:latin typeface="Times New Roman"/>
                <a:cs typeface="Times New Roman"/>
              </a:rPr>
              <a:t>g</a:t>
            </a:r>
            <a:r>
              <a:rPr sz="2500" i="1" dirty="0">
                <a:latin typeface="Times New Roman"/>
                <a:cs typeface="Times New Roman"/>
              </a:rPr>
              <a:t>	</a:t>
            </a:r>
            <a:r>
              <a:rPr sz="2500" spc="25" dirty="0">
                <a:latin typeface="Symbol"/>
                <a:cs typeface="Symbol"/>
              </a:rPr>
              <a:t></a:t>
            </a:r>
            <a:r>
              <a:rPr sz="2500" spc="-35" dirty="0">
                <a:latin typeface="Times New Roman"/>
                <a:cs typeface="Times New Roman"/>
              </a:rPr>
              <a:t> </a:t>
            </a:r>
            <a:r>
              <a:rPr sz="2500" spc="20" dirty="0">
                <a:latin typeface="Symbol"/>
                <a:cs typeface="Symbol"/>
              </a:rPr>
              <a:t></a:t>
            </a:r>
            <a:r>
              <a:rPr sz="2500" spc="-75" dirty="0">
                <a:latin typeface="Times New Roman"/>
                <a:cs typeface="Times New Roman"/>
              </a:rPr>
              <a:t> </a:t>
            </a:r>
            <a:r>
              <a:rPr sz="2500" spc="20" dirty="0">
                <a:latin typeface="Symbol"/>
                <a:cs typeface="Symbol"/>
              </a:rPr>
              <a:t></a:t>
            </a:r>
            <a:r>
              <a:rPr sz="2500" spc="-155" dirty="0">
                <a:latin typeface="Times New Roman"/>
                <a:cs typeface="Times New Roman"/>
              </a:rPr>
              <a:t> </a:t>
            </a:r>
            <a:r>
              <a:rPr sz="2175" u="heavy" spc="-7" baseline="3448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8</a:t>
            </a:r>
            <a:r>
              <a:rPr sz="2250" u="heavy" spc="-82" baseline="33333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</a:t>
            </a:r>
            <a:r>
              <a:rPr sz="2175" i="1" u="heavy" spc="30" baseline="3448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</a:t>
            </a:r>
            <a:r>
              <a:rPr sz="2175" i="1" spc="135" baseline="34482" dirty="0">
                <a:latin typeface="Times New Roman"/>
                <a:cs typeface="Times New Roman"/>
              </a:rPr>
              <a:t> </a:t>
            </a:r>
            <a:r>
              <a:rPr sz="2500" i="1" spc="20" dirty="0">
                <a:latin typeface="Times New Roman"/>
                <a:cs typeface="Times New Roman"/>
              </a:rPr>
              <a:t>T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63340" y="2852927"/>
            <a:ext cx="3581400" cy="864235"/>
          </a:xfrm>
          <a:custGeom>
            <a:avLst/>
            <a:gdLst/>
            <a:ahLst/>
            <a:cxnLst/>
            <a:rect l="l" t="t" r="r" b="b"/>
            <a:pathLst>
              <a:path w="3581400" h="864235">
                <a:moveTo>
                  <a:pt x="0" y="864108"/>
                </a:moveTo>
                <a:lnTo>
                  <a:pt x="3581400" y="864108"/>
                </a:lnTo>
                <a:lnTo>
                  <a:pt x="3581400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898320" y="3007992"/>
            <a:ext cx="213995" cy="24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-60" dirty="0">
                <a:latin typeface="Symbol"/>
                <a:cs typeface="Symbol"/>
              </a:rPr>
              <a:t>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78743" y="2777350"/>
            <a:ext cx="133350" cy="24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-30" dirty="0">
                <a:latin typeface="Symbol"/>
                <a:cs typeface="Symbol"/>
              </a:rPr>
              <a:t>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36313" y="3007992"/>
            <a:ext cx="538480" cy="24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830" algn="l"/>
              </a:tabLst>
            </a:pPr>
            <a:r>
              <a:rPr sz="1450" spc="-60" dirty="0">
                <a:latin typeface="Symbol"/>
                <a:cs typeface="Symbol"/>
              </a:rPr>
              <a:t></a:t>
            </a:r>
            <a:r>
              <a:rPr sz="1450" spc="-25" dirty="0">
                <a:latin typeface="Symbol"/>
                <a:cs typeface="Symbol"/>
              </a:rPr>
              <a:t></a:t>
            </a:r>
            <a:r>
              <a:rPr sz="1450" dirty="0">
                <a:latin typeface="Times New Roman"/>
                <a:cs typeface="Times New Roman"/>
              </a:rPr>
              <a:t>	</a:t>
            </a:r>
            <a:r>
              <a:rPr sz="1450" spc="-30" dirty="0">
                <a:latin typeface="Symbol"/>
                <a:cs typeface="Symbol"/>
              </a:rPr>
              <a:t>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17127" y="2991597"/>
            <a:ext cx="229870" cy="2349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025" i="1" spc="97" baseline="-24691" dirty="0">
                <a:latin typeface="Times New Roman"/>
                <a:cs typeface="Times New Roman"/>
              </a:rPr>
              <a:t>c</a:t>
            </a:r>
            <a:r>
              <a:rPr sz="950" spc="65" dirty="0">
                <a:latin typeface="Times New Roman"/>
                <a:cs typeface="Times New Roman"/>
              </a:rPr>
              <a:t>4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70175" y="2828003"/>
            <a:ext cx="333375" cy="24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8</a:t>
            </a:r>
            <a:r>
              <a:rPr sz="1450" u="sng" spc="-7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</a:t>
            </a:r>
            <a:r>
              <a:rPr sz="1350" i="1" u="sng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11671" y="2818819"/>
            <a:ext cx="1106170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32485" algn="l"/>
              </a:tabLst>
            </a:pPr>
            <a:r>
              <a:rPr sz="2350" spc="25" dirty="0">
                <a:latin typeface="Symbol"/>
                <a:cs typeface="Symbol"/>
              </a:rPr>
              <a:t></a:t>
            </a:r>
            <a:r>
              <a:rPr sz="2350" spc="-65" dirty="0">
                <a:latin typeface="Times New Roman"/>
                <a:cs typeface="Times New Roman"/>
              </a:rPr>
              <a:t> </a:t>
            </a:r>
            <a:r>
              <a:rPr sz="2350" spc="25" dirty="0">
                <a:latin typeface="Symbol"/>
                <a:cs typeface="Symbol"/>
              </a:rPr>
              <a:t></a:t>
            </a:r>
            <a:r>
              <a:rPr sz="2350" dirty="0">
                <a:latin typeface="Times New Roman"/>
                <a:cs typeface="Times New Roman"/>
              </a:rPr>
              <a:t>	</a:t>
            </a:r>
            <a:r>
              <a:rPr sz="2350" i="1" spc="25" dirty="0">
                <a:latin typeface="Times New Roman"/>
                <a:cs typeface="Times New Roman"/>
              </a:rPr>
              <a:t>T</a:t>
            </a:r>
            <a:r>
              <a:rPr sz="2350" i="1" spc="-310" dirty="0">
                <a:latin typeface="Times New Roman"/>
                <a:cs typeface="Times New Roman"/>
              </a:rPr>
              <a:t> </a:t>
            </a:r>
            <a:r>
              <a:rPr sz="2350" spc="5" dirty="0">
                <a:latin typeface="Times New Roman"/>
                <a:cs typeface="Times New Roman"/>
              </a:rPr>
              <a:t>'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26197" y="2818819"/>
            <a:ext cx="1590040" cy="445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 algn="ctr">
              <a:lnSpc>
                <a:spcPts val="2250"/>
              </a:lnSpc>
              <a:spcBef>
                <a:spcPts val="105"/>
              </a:spcBef>
              <a:tabLst>
                <a:tab pos="1326515" algn="l"/>
              </a:tabLst>
            </a:pPr>
            <a:r>
              <a:rPr sz="2350" i="1" spc="-35" dirty="0">
                <a:latin typeface="Times New Roman"/>
                <a:cs typeface="Times New Roman"/>
              </a:rPr>
              <a:t>R</a:t>
            </a:r>
            <a:r>
              <a:rPr sz="2175" spc="-52" baseline="-22988" dirty="0">
                <a:latin typeface="Symbol"/>
                <a:cs typeface="Symbol"/>
              </a:rPr>
              <a:t></a:t>
            </a:r>
            <a:r>
              <a:rPr sz="2175" spc="697" baseline="-22988" dirty="0">
                <a:latin typeface="Times New Roman"/>
                <a:cs typeface="Times New Roman"/>
              </a:rPr>
              <a:t> </a:t>
            </a:r>
            <a:r>
              <a:rPr sz="2350" spc="25" dirty="0">
                <a:latin typeface="Symbol"/>
                <a:cs typeface="Symbol"/>
              </a:rPr>
              <a:t></a:t>
            </a:r>
            <a:r>
              <a:rPr sz="2350" spc="-20" dirty="0">
                <a:latin typeface="Times New Roman"/>
                <a:cs typeface="Times New Roman"/>
              </a:rPr>
              <a:t> </a:t>
            </a:r>
            <a:r>
              <a:rPr sz="2025" u="sng" spc="37" baseline="3292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025" spc="472" baseline="32921" dirty="0">
                <a:latin typeface="Times New Roman"/>
                <a:cs typeface="Times New Roman"/>
              </a:rPr>
              <a:t> </a:t>
            </a:r>
            <a:r>
              <a:rPr sz="2350" i="1" spc="25" dirty="0">
                <a:latin typeface="Times New Roman"/>
                <a:cs typeface="Times New Roman"/>
              </a:rPr>
              <a:t>g	</a:t>
            </a:r>
            <a:r>
              <a:rPr sz="2350" i="1" spc="30" dirty="0">
                <a:latin typeface="Times New Roman"/>
                <a:cs typeface="Times New Roman"/>
              </a:rPr>
              <a:t>R</a:t>
            </a:r>
            <a:endParaRPr sz="2350">
              <a:latin typeface="Times New Roman"/>
              <a:cs typeface="Times New Roman"/>
            </a:endParaRPr>
          </a:p>
          <a:p>
            <a:pPr marL="66040" algn="ctr">
              <a:lnSpc>
                <a:spcPts val="1050"/>
              </a:lnSpc>
            </a:pPr>
            <a:r>
              <a:rPr sz="1350" spc="25" dirty="0">
                <a:latin typeface="Times New Roman"/>
                <a:cs typeface="Times New Roman"/>
              </a:rPr>
              <a:t>2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17699" y="3478298"/>
            <a:ext cx="328930" cy="0"/>
          </a:xfrm>
          <a:custGeom>
            <a:avLst/>
            <a:gdLst/>
            <a:ahLst/>
            <a:cxnLst/>
            <a:rect l="l" t="t" r="r" b="b"/>
            <a:pathLst>
              <a:path w="328929">
                <a:moveTo>
                  <a:pt x="0" y="0"/>
                </a:moveTo>
                <a:lnTo>
                  <a:pt x="328742" y="0"/>
                </a:lnTo>
              </a:path>
            </a:pathLst>
          </a:custGeom>
          <a:ln w="113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796799" y="3247945"/>
            <a:ext cx="61468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97510" algn="l"/>
              </a:tabLst>
            </a:pPr>
            <a:r>
              <a:rPr sz="2250" i="1" spc="45" dirty="0">
                <a:latin typeface="Times New Roman"/>
                <a:cs typeface="Times New Roman"/>
              </a:rPr>
              <a:t>g	</a:t>
            </a:r>
            <a:r>
              <a:rPr sz="2250" spc="60" dirty="0">
                <a:latin typeface="Symbol"/>
                <a:cs typeface="Symbol"/>
              </a:rPr>
              <a:t>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80326" y="3145585"/>
            <a:ext cx="809625" cy="53784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490"/>
              </a:spcBef>
            </a:pPr>
            <a:r>
              <a:rPr sz="1950" i="1" spc="82" baseline="-25641" dirty="0">
                <a:latin typeface="Times New Roman"/>
                <a:cs typeface="Times New Roman"/>
              </a:rPr>
              <a:t>c</a:t>
            </a:r>
            <a:r>
              <a:rPr sz="950" spc="55" dirty="0">
                <a:latin typeface="Times New Roman"/>
                <a:cs typeface="Times New Roman"/>
              </a:rPr>
              <a:t>4</a:t>
            </a:r>
            <a:endParaRPr sz="95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400"/>
              </a:spcBef>
              <a:tabLst>
                <a:tab pos="591185" algn="l"/>
              </a:tabLst>
            </a:pPr>
            <a:r>
              <a:rPr sz="1300" spc="-10" dirty="0">
                <a:latin typeface="Times New Roman"/>
                <a:cs typeface="Times New Roman"/>
              </a:rPr>
              <a:t>8</a:t>
            </a:r>
            <a:r>
              <a:rPr sz="1400" spc="-10" dirty="0">
                <a:latin typeface="Symbol"/>
                <a:cs typeface="Symbol"/>
              </a:rPr>
              <a:t></a:t>
            </a:r>
            <a:r>
              <a:rPr sz="1300" i="1" spc="-10" dirty="0">
                <a:latin typeface="Times New Roman"/>
                <a:cs typeface="Times New Roman"/>
              </a:rPr>
              <a:t>G	</a:t>
            </a:r>
            <a:r>
              <a:rPr sz="2100" spc="-97" baseline="3968" dirty="0">
                <a:latin typeface="Symbol"/>
                <a:cs typeface="Symbol"/>
              </a:rPr>
              <a:t></a:t>
            </a:r>
            <a:endParaRPr sz="2100" baseline="3968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95128" y="3247945"/>
            <a:ext cx="141351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250" i="1" spc="45" dirty="0">
                <a:latin typeface="Times New Roman"/>
                <a:cs typeface="Times New Roman"/>
              </a:rPr>
              <a:t>T</a:t>
            </a:r>
            <a:r>
              <a:rPr sz="2250" i="1" spc="-310" dirty="0">
                <a:latin typeface="Times New Roman"/>
                <a:cs typeface="Times New Roman"/>
              </a:rPr>
              <a:t> </a:t>
            </a:r>
            <a:r>
              <a:rPr sz="2250" spc="45" dirty="0">
                <a:latin typeface="Times New Roman"/>
                <a:cs typeface="Times New Roman"/>
              </a:rPr>
              <a:t>'</a:t>
            </a:r>
            <a:r>
              <a:rPr sz="2100" spc="-97" baseline="-21825" dirty="0">
                <a:latin typeface="Symbol"/>
                <a:cs typeface="Symbol"/>
              </a:rPr>
              <a:t></a:t>
            </a:r>
            <a:r>
              <a:rPr sz="2100" spc="-30" baseline="-21825" dirty="0">
                <a:latin typeface="Symbol"/>
                <a:cs typeface="Symbol"/>
              </a:rPr>
              <a:t></a:t>
            </a:r>
            <a:r>
              <a:rPr sz="2100" baseline="-21825" dirty="0">
                <a:latin typeface="Times New Roman"/>
                <a:cs typeface="Times New Roman"/>
              </a:rPr>
              <a:t> </a:t>
            </a:r>
            <a:r>
              <a:rPr sz="2100" spc="37" baseline="-21825" dirty="0">
                <a:latin typeface="Times New Roman"/>
                <a:cs typeface="Times New Roman"/>
              </a:rPr>
              <a:t> </a:t>
            </a:r>
            <a:r>
              <a:rPr sz="2250" spc="45" dirty="0">
                <a:latin typeface="Symbol"/>
                <a:cs typeface="Symbol"/>
              </a:rPr>
              <a:t></a:t>
            </a:r>
            <a:r>
              <a:rPr sz="2250" spc="-229" dirty="0">
                <a:latin typeface="Times New Roman"/>
                <a:cs typeface="Times New Roman"/>
              </a:rPr>
              <a:t> </a:t>
            </a:r>
            <a:r>
              <a:rPr sz="2250" i="1" spc="-75" dirty="0">
                <a:latin typeface="Times New Roman"/>
                <a:cs typeface="Times New Roman"/>
              </a:rPr>
              <a:t>T</a:t>
            </a:r>
            <a:r>
              <a:rPr sz="2100" spc="-97" baseline="-21825" dirty="0">
                <a:latin typeface="Symbol"/>
                <a:cs typeface="Symbol"/>
              </a:rPr>
              <a:t></a:t>
            </a:r>
            <a:r>
              <a:rPr sz="2100" spc="-30" baseline="-21825" dirty="0">
                <a:latin typeface="Symbol"/>
                <a:cs typeface="Symbol"/>
              </a:rPr>
              <a:t></a:t>
            </a:r>
            <a:r>
              <a:rPr sz="2100" baseline="-21825" dirty="0">
                <a:latin typeface="Times New Roman"/>
                <a:cs typeface="Times New Roman"/>
              </a:rPr>
              <a:t> </a:t>
            </a:r>
            <a:r>
              <a:rPr sz="2100" spc="135" baseline="-21825" dirty="0">
                <a:latin typeface="Times New Roman"/>
                <a:cs typeface="Times New Roman"/>
              </a:rPr>
              <a:t> </a:t>
            </a:r>
            <a:r>
              <a:rPr sz="2250" spc="45" dirty="0">
                <a:latin typeface="Symbol"/>
                <a:cs typeface="Symbol"/>
              </a:rPr>
              <a:t></a:t>
            </a:r>
            <a:endParaRPr sz="2250">
              <a:latin typeface="Symbol"/>
              <a:cs typeface="Symbo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290059" y="4215384"/>
            <a:ext cx="2298700" cy="1079500"/>
            <a:chOff x="4290059" y="4215384"/>
            <a:chExt cx="2298700" cy="1079500"/>
          </a:xfrm>
        </p:grpSpPr>
        <p:sp>
          <p:nvSpPr>
            <p:cNvPr id="29" name="object 29"/>
            <p:cNvSpPr/>
            <p:nvPr/>
          </p:nvSpPr>
          <p:spPr>
            <a:xfrm>
              <a:off x="4296155" y="4221480"/>
              <a:ext cx="2286000" cy="1066800"/>
            </a:xfrm>
            <a:custGeom>
              <a:avLst/>
              <a:gdLst/>
              <a:ahLst/>
              <a:cxnLst/>
              <a:rect l="l" t="t" r="r" b="b"/>
              <a:pathLst>
                <a:path w="2286000" h="1066800">
                  <a:moveTo>
                    <a:pt x="2286000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2286000" y="1066800"/>
                  </a:lnTo>
                  <a:lnTo>
                    <a:pt x="2286000" y="0"/>
                  </a:lnTo>
                  <a:close/>
                </a:path>
              </a:pathLst>
            </a:custGeom>
            <a:solidFill>
              <a:srgbClr val="CC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96155" y="4221480"/>
              <a:ext cx="2286000" cy="1066800"/>
            </a:xfrm>
            <a:custGeom>
              <a:avLst/>
              <a:gdLst/>
              <a:ahLst/>
              <a:cxnLst/>
              <a:rect l="l" t="t" r="r" b="b"/>
              <a:pathLst>
                <a:path w="2286000" h="1066800">
                  <a:moveTo>
                    <a:pt x="0" y="1066800"/>
                  </a:moveTo>
                  <a:lnTo>
                    <a:pt x="2286000" y="1066800"/>
                  </a:lnTo>
                  <a:lnTo>
                    <a:pt x="2286000" y="0"/>
                  </a:lnTo>
                  <a:lnTo>
                    <a:pt x="0" y="0"/>
                  </a:lnTo>
                  <a:lnTo>
                    <a:pt x="0" y="10668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069247" y="4490727"/>
              <a:ext cx="358775" cy="533400"/>
            </a:xfrm>
            <a:custGeom>
              <a:avLst/>
              <a:gdLst/>
              <a:ahLst/>
              <a:cxnLst/>
              <a:rect l="l" t="t" r="r" b="b"/>
              <a:pathLst>
                <a:path w="358775" h="533400">
                  <a:moveTo>
                    <a:pt x="5020" y="0"/>
                  </a:moveTo>
                  <a:lnTo>
                    <a:pt x="358745" y="0"/>
                  </a:lnTo>
                </a:path>
                <a:path w="358775" h="533400">
                  <a:moveTo>
                    <a:pt x="0" y="533400"/>
                  </a:moveTo>
                  <a:lnTo>
                    <a:pt x="353725" y="533400"/>
                  </a:lnTo>
                </a:path>
              </a:pathLst>
            </a:custGeom>
            <a:ln w="12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083668" y="4987905"/>
            <a:ext cx="32893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Times New Roman"/>
                <a:cs typeface="Times New Roman"/>
              </a:rPr>
              <a:t>8</a:t>
            </a:r>
            <a:r>
              <a:rPr sz="1500" spc="-75" dirty="0">
                <a:latin typeface="Symbol"/>
                <a:cs typeface="Symbol"/>
              </a:rPr>
              <a:t></a:t>
            </a:r>
            <a:r>
              <a:rPr sz="1400" i="1" spc="25" dirty="0">
                <a:latin typeface="Times New Roman"/>
                <a:cs typeface="Times New Roman"/>
              </a:rPr>
              <a:t>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088689" y="4453879"/>
            <a:ext cx="32893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Times New Roman"/>
                <a:cs typeface="Times New Roman"/>
              </a:rPr>
              <a:t>8</a:t>
            </a:r>
            <a:r>
              <a:rPr sz="1500" spc="-75" dirty="0">
                <a:latin typeface="Symbol"/>
                <a:cs typeface="Symbol"/>
              </a:rPr>
              <a:t></a:t>
            </a:r>
            <a:r>
              <a:rPr sz="1400" i="1" spc="25" dirty="0">
                <a:latin typeface="Times New Roman"/>
                <a:cs typeface="Times New Roman"/>
              </a:rPr>
              <a:t>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98827" y="4780241"/>
            <a:ext cx="201930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2400" i="1" spc="35" dirty="0">
                <a:latin typeface="Times New Roman"/>
                <a:cs typeface="Times New Roman"/>
              </a:rPr>
              <a:t>P</a:t>
            </a:r>
            <a:r>
              <a:rPr sz="2400" i="1" spc="-100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Symbol"/>
                <a:cs typeface="Symbol"/>
              </a:rPr>
              <a:t>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i="1" spc="80" dirty="0">
                <a:latin typeface="Times New Roman"/>
                <a:cs typeface="Times New Roman"/>
              </a:rPr>
              <a:t>P</a:t>
            </a:r>
            <a:r>
              <a:rPr sz="2400" spc="10" dirty="0">
                <a:latin typeface="Times New Roman"/>
                <a:cs typeface="Times New Roman"/>
              </a:rPr>
              <a:t>'</a:t>
            </a:r>
            <a:r>
              <a:rPr sz="2400" spc="-365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Symbol"/>
                <a:cs typeface="Symbol"/>
              </a:rPr>
              <a:t>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i="1" spc="35" dirty="0">
                <a:latin typeface="Times New Roman"/>
                <a:cs typeface="Times New Roman"/>
              </a:rPr>
              <a:t>P</a:t>
            </a:r>
            <a:r>
              <a:rPr sz="2400" i="1" spc="-170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Symbol"/>
                <a:cs typeface="Symbol"/>
              </a:rPr>
              <a:t>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100" spc="15" baseline="33730" dirty="0">
                <a:latin typeface="Symbol"/>
                <a:cs typeface="Symbol"/>
              </a:rPr>
              <a:t></a:t>
            </a:r>
            <a:r>
              <a:rPr sz="2100" i="1" spc="157" baseline="33730" dirty="0">
                <a:latin typeface="Times New Roman"/>
                <a:cs typeface="Times New Roman"/>
              </a:rPr>
              <a:t>c</a:t>
            </a:r>
            <a:r>
              <a:rPr sz="1500" spc="15" baseline="83333" dirty="0">
                <a:latin typeface="Times New Roman"/>
                <a:cs typeface="Times New Roman"/>
              </a:rPr>
              <a:t>4</a:t>
            </a:r>
            <a:endParaRPr sz="1500" baseline="83333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98827" y="4229126"/>
            <a:ext cx="2024380" cy="4165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4"/>
              </a:spcBef>
            </a:pPr>
            <a:r>
              <a:rPr sz="2550" spc="-50" dirty="0">
                <a:latin typeface="Symbol"/>
                <a:cs typeface="Symbol"/>
              </a:rPr>
              <a:t></a:t>
            </a:r>
            <a:r>
              <a:rPr sz="2550" spc="15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Symbol"/>
                <a:cs typeface="Symbol"/>
              </a:rPr>
              <a:t>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550" spc="150" dirty="0">
                <a:latin typeface="Symbol"/>
                <a:cs typeface="Symbol"/>
              </a:rPr>
              <a:t></a:t>
            </a:r>
            <a:r>
              <a:rPr sz="2400" spc="10" dirty="0">
                <a:latin typeface="Times New Roman"/>
                <a:cs typeface="Times New Roman"/>
              </a:rPr>
              <a:t>'</a:t>
            </a:r>
            <a:r>
              <a:rPr sz="2400" spc="-365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Symbol"/>
                <a:cs typeface="Symbol"/>
              </a:rPr>
              <a:t>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550" spc="-50" dirty="0">
                <a:latin typeface="Symbol"/>
                <a:cs typeface="Symbol"/>
              </a:rPr>
              <a:t></a:t>
            </a:r>
            <a:r>
              <a:rPr sz="2550" spc="-55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Symbol"/>
                <a:cs typeface="Symbol"/>
              </a:rPr>
              <a:t>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100" spc="15" baseline="33730" dirty="0">
                <a:latin typeface="Symbol"/>
                <a:cs typeface="Symbol"/>
              </a:rPr>
              <a:t></a:t>
            </a:r>
            <a:r>
              <a:rPr sz="2100" i="1" spc="157" baseline="33730" dirty="0">
                <a:latin typeface="Times New Roman"/>
                <a:cs typeface="Times New Roman"/>
              </a:rPr>
              <a:t>c</a:t>
            </a:r>
            <a:r>
              <a:rPr sz="1500" spc="15" baseline="83333" dirty="0">
                <a:latin typeface="Times New Roman"/>
                <a:cs typeface="Times New Roman"/>
              </a:rPr>
              <a:t>2</a:t>
            </a:r>
            <a:endParaRPr sz="1500" baseline="83333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052816" y="3480815"/>
            <a:ext cx="1498600" cy="660400"/>
            <a:chOff x="8052816" y="3480815"/>
            <a:chExt cx="1498600" cy="660400"/>
          </a:xfrm>
        </p:grpSpPr>
        <p:sp>
          <p:nvSpPr>
            <p:cNvPr id="37" name="object 37"/>
            <p:cNvSpPr/>
            <p:nvPr/>
          </p:nvSpPr>
          <p:spPr>
            <a:xfrm>
              <a:off x="8077962" y="3505961"/>
              <a:ext cx="1447800" cy="609600"/>
            </a:xfrm>
            <a:custGeom>
              <a:avLst/>
              <a:gdLst/>
              <a:ahLst/>
              <a:cxnLst/>
              <a:rect l="l" t="t" r="r" b="b"/>
              <a:pathLst>
                <a:path w="1447800" h="609600">
                  <a:moveTo>
                    <a:pt x="723900" y="0"/>
                  </a:moveTo>
                  <a:lnTo>
                    <a:pt x="658010" y="1246"/>
                  </a:lnTo>
                  <a:lnTo>
                    <a:pt x="593778" y="4912"/>
                  </a:lnTo>
                  <a:lnTo>
                    <a:pt x="531459" y="10892"/>
                  </a:lnTo>
                  <a:lnTo>
                    <a:pt x="471309" y="19076"/>
                  </a:lnTo>
                  <a:lnTo>
                    <a:pt x="413582" y="29357"/>
                  </a:lnTo>
                  <a:lnTo>
                    <a:pt x="358535" y="41627"/>
                  </a:lnTo>
                  <a:lnTo>
                    <a:pt x="306423" y="55779"/>
                  </a:lnTo>
                  <a:lnTo>
                    <a:pt x="257501" y="71705"/>
                  </a:lnTo>
                  <a:lnTo>
                    <a:pt x="212026" y="89296"/>
                  </a:lnTo>
                  <a:lnTo>
                    <a:pt x="170253" y="108446"/>
                  </a:lnTo>
                  <a:lnTo>
                    <a:pt x="132437" y="129046"/>
                  </a:lnTo>
                  <a:lnTo>
                    <a:pt x="98834" y="150988"/>
                  </a:lnTo>
                  <a:lnTo>
                    <a:pt x="45289" y="198470"/>
                  </a:lnTo>
                  <a:lnTo>
                    <a:pt x="11663" y="250027"/>
                  </a:lnTo>
                  <a:lnTo>
                    <a:pt x="0" y="304800"/>
                  </a:lnTo>
                  <a:lnTo>
                    <a:pt x="2958" y="332533"/>
                  </a:lnTo>
                  <a:lnTo>
                    <a:pt x="25858" y="385806"/>
                  </a:lnTo>
                  <a:lnTo>
                    <a:pt x="69699" y="435433"/>
                  </a:lnTo>
                  <a:lnTo>
                    <a:pt x="132437" y="480553"/>
                  </a:lnTo>
                  <a:lnTo>
                    <a:pt x="170253" y="501153"/>
                  </a:lnTo>
                  <a:lnTo>
                    <a:pt x="212026" y="520303"/>
                  </a:lnTo>
                  <a:lnTo>
                    <a:pt x="257501" y="537894"/>
                  </a:lnTo>
                  <a:lnTo>
                    <a:pt x="306423" y="553820"/>
                  </a:lnTo>
                  <a:lnTo>
                    <a:pt x="358535" y="567972"/>
                  </a:lnTo>
                  <a:lnTo>
                    <a:pt x="413582" y="580242"/>
                  </a:lnTo>
                  <a:lnTo>
                    <a:pt x="471309" y="590523"/>
                  </a:lnTo>
                  <a:lnTo>
                    <a:pt x="531459" y="598707"/>
                  </a:lnTo>
                  <a:lnTo>
                    <a:pt x="593778" y="604687"/>
                  </a:lnTo>
                  <a:lnTo>
                    <a:pt x="658010" y="608353"/>
                  </a:lnTo>
                  <a:lnTo>
                    <a:pt x="723900" y="609600"/>
                  </a:lnTo>
                  <a:lnTo>
                    <a:pt x="789789" y="608353"/>
                  </a:lnTo>
                  <a:lnTo>
                    <a:pt x="854021" y="604687"/>
                  </a:lnTo>
                  <a:lnTo>
                    <a:pt x="916340" y="598707"/>
                  </a:lnTo>
                  <a:lnTo>
                    <a:pt x="976490" y="590523"/>
                  </a:lnTo>
                  <a:lnTo>
                    <a:pt x="1034217" y="580242"/>
                  </a:lnTo>
                  <a:lnTo>
                    <a:pt x="1089264" y="567972"/>
                  </a:lnTo>
                  <a:lnTo>
                    <a:pt x="1141376" y="553820"/>
                  </a:lnTo>
                  <a:lnTo>
                    <a:pt x="1190298" y="537894"/>
                  </a:lnTo>
                  <a:lnTo>
                    <a:pt x="1235773" y="520303"/>
                  </a:lnTo>
                  <a:lnTo>
                    <a:pt x="1277546" y="501153"/>
                  </a:lnTo>
                  <a:lnTo>
                    <a:pt x="1315362" y="480553"/>
                  </a:lnTo>
                  <a:lnTo>
                    <a:pt x="1348965" y="458611"/>
                  </a:lnTo>
                  <a:lnTo>
                    <a:pt x="1402510" y="411129"/>
                  </a:lnTo>
                  <a:lnTo>
                    <a:pt x="1436136" y="359572"/>
                  </a:lnTo>
                  <a:lnTo>
                    <a:pt x="1447800" y="304800"/>
                  </a:lnTo>
                  <a:lnTo>
                    <a:pt x="1444841" y="277066"/>
                  </a:lnTo>
                  <a:lnTo>
                    <a:pt x="1421941" y="223793"/>
                  </a:lnTo>
                  <a:lnTo>
                    <a:pt x="1378100" y="174166"/>
                  </a:lnTo>
                  <a:lnTo>
                    <a:pt x="1315362" y="129046"/>
                  </a:lnTo>
                  <a:lnTo>
                    <a:pt x="1277546" y="108446"/>
                  </a:lnTo>
                  <a:lnTo>
                    <a:pt x="1235773" y="89296"/>
                  </a:lnTo>
                  <a:lnTo>
                    <a:pt x="1190298" y="71705"/>
                  </a:lnTo>
                  <a:lnTo>
                    <a:pt x="1141376" y="55779"/>
                  </a:lnTo>
                  <a:lnTo>
                    <a:pt x="1089264" y="41627"/>
                  </a:lnTo>
                  <a:lnTo>
                    <a:pt x="1034217" y="29357"/>
                  </a:lnTo>
                  <a:lnTo>
                    <a:pt x="976490" y="19076"/>
                  </a:lnTo>
                  <a:lnTo>
                    <a:pt x="916340" y="10892"/>
                  </a:lnTo>
                  <a:lnTo>
                    <a:pt x="854021" y="4912"/>
                  </a:lnTo>
                  <a:lnTo>
                    <a:pt x="789789" y="1246"/>
                  </a:lnTo>
                  <a:lnTo>
                    <a:pt x="7239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077962" y="3505961"/>
              <a:ext cx="1447800" cy="609600"/>
            </a:xfrm>
            <a:custGeom>
              <a:avLst/>
              <a:gdLst/>
              <a:ahLst/>
              <a:cxnLst/>
              <a:rect l="l" t="t" r="r" b="b"/>
              <a:pathLst>
                <a:path w="1447800" h="609600">
                  <a:moveTo>
                    <a:pt x="0" y="304800"/>
                  </a:moveTo>
                  <a:lnTo>
                    <a:pt x="11663" y="250027"/>
                  </a:lnTo>
                  <a:lnTo>
                    <a:pt x="45289" y="198470"/>
                  </a:lnTo>
                  <a:lnTo>
                    <a:pt x="98834" y="150988"/>
                  </a:lnTo>
                  <a:lnTo>
                    <a:pt x="132437" y="129046"/>
                  </a:lnTo>
                  <a:lnTo>
                    <a:pt x="170253" y="108446"/>
                  </a:lnTo>
                  <a:lnTo>
                    <a:pt x="212026" y="89296"/>
                  </a:lnTo>
                  <a:lnTo>
                    <a:pt x="257501" y="71705"/>
                  </a:lnTo>
                  <a:lnTo>
                    <a:pt x="306423" y="55779"/>
                  </a:lnTo>
                  <a:lnTo>
                    <a:pt x="358535" y="41627"/>
                  </a:lnTo>
                  <a:lnTo>
                    <a:pt x="413582" y="29357"/>
                  </a:lnTo>
                  <a:lnTo>
                    <a:pt x="471309" y="19076"/>
                  </a:lnTo>
                  <a:lnTo>
                    <a:pt x="531459" y="10892"/>
                  </a:lnTo>
                  <a:lnTo>
                    <a:pt x="593778" y="4912"/>
                  </a:lnTo>
                  <a:lnTo>
                    <a:pt x="658010" y="1246"/>
                  </a:lnTo>
                  <a:lnTo>
                    <a:pt x="723900" y="0"/>
                  </a:lnTo>
                  <a:lnTo>
                    <a:pt x="789789" y="1246"/>
                  </a:lnTo>
                  <a:lnTo>
                    <a:pt x="854021" y="4912"/>
                  </a:lnTo>
                  <a:lnTo>
                    <a:pt x="916340" y="10892"/>
                  </a:lnTo>
                  <a:lnTo>
                    <a:pt x="976490" y="19076"/>
                  </a:lnTo>
                  <a:lnTo>
                    <a:pt x="1034217" y="29357"/>
                  </a:lnTo>
                  <a:lnTo>
                    <a:pt x="1089264" y="41627"/>
                  </a:lnTo>
                  <a:lnTo>
                    <a:pt x="1141376" y="55779"/>
                  </a:lnTo>
                  <a:lnTo>
                    <a:pt x="1190298" y="71705"/>
                  </a:lnTo>
                  <a:lnTo>
                    <a:pt x="1235773" y="89296"/>
                  </a:lnTo>
                  <a:lnTo>
                    <a:pt x="1277546" y="108446"/>
                  </a:lnTo>
                  <a:lnTo>
                    <a:pt x="1315362" y="129046"/>
                  </a:lnTo>
                  <a:lnTo>
                    <a:pt x="1348965" y="150988"/>
                  </a:lnTo>
                  <a:lnTo>
                    <a:pt x="1402510" y="198470"/>
                  </a:lnTo>
                  <a:lnTo>
                    <a:pt x="1436136" y="250027"/>
                  </a:lnTo>
                  <a:lnTo>
                    <a:pt x="1447800" y="304800"/>
                  </a:lnTo>
                  <a:lnTo>
                    <a:pt x="1444841" y="332533"/>
                  </a:lnTo>
                  <a:lnTo>
                    <a:pt x="1421941" y="385806"/>
                  </a:lnTo>
                  <a:lnTo>
                    <a:pt x="1378100" y="435433"/>
                  </a:lnTo>
                  <a:lnTo>
                    <a:pt x="1315362" y="480553"/>
                  </a:lnTo>
                  <a:lnTo>
                    <a:pt x="1277546" y="501153"/>
                  </a:lnTo>
                  <a:lnTo>
                    <a:pt x="1235773" y="520303"/>
                  </a:lnTo>
                  <a:lnTo>
                    <a:pt x="1190298" y="537894"/>
                  </a:lnTo>
                  <a:lnTo>
                    <a:pt x="1141376" y="553820"/>
                  </a:lnTo>
                  <a:lnTo>
                    <a:pt x="1089264" y="567972"/>
                  </a:lnTo>
                  <a:lnTo>
                    <a:pt x="1034217" y="580242"/>
                  </a:lnTo>
                  <a:lnTo>
                    <a:pt x="976490" y="590523"/>
                  </a:lnTo>
                  <a:lnTo>
                    <a:pt x="916340" y="598707"/>
                  </a:lnTo>
                  <a:lnTo>
                    <a:pt x="854021" y="604687"/>
                  </a:lnTo>
                  <a:lnTo>
                    <a:pt x="789789" y="608353"/>
                  </a:lnTo>
                  <a:lnTo>
                    <a:pt x="723900" y="609600"/>
                  </a:lnTo>
                  <a:lnTo>
                    <a:pt x="658010" y="608353"/>
                  </a:lnTo>
                  <a:lnTo>
                    <a:pt x="593778" y="604687"/>
                  </a:lnTo>
                  <a:lnTo>
                    <a:pt x="531459" y="598707"/>
                  </a:lnTo>
                  <a:lnTo>
                    <a:pt x="471309" y="590523"/>
                  </a:lnTo>
                  <a:lnTo>
                    <a:pt x="413582" y="580242"/>
                  </a:lnTo>
                  <a:lnTo>
                    <a:pt x="358535" y="567972"/>
                  </a:lnTo>
                  <a:lnTo>
                    <a:pt x="306423" y="553820"/>
                  </a:lnTo>
                  <a:lnTo>
                    <a:pt x="257501" y="537894"/>
                  </a:lnTo>
                  <a:lnTo>
                    <a:pt x="212026" y="520303"/>
                  </a:lnTo>
                  <a:lnTo>
                    <a:pt x="170253" y="501153"/>
                  </a:lnTo>
                  <a:lnTo>
                    <a:pt x="132437" y="480553"/>
                  </a:lnTo>
                  <a:lnTo>
                    <a:pt x="98834" y="458611"/>
                  </a:lnTo>
                  <a:lnTo>
                    <a:pt x="45289" y="411129"/>
                  </a:lnTo>
                  <a:lnTo>
                    <a:pt x="11663" y="359572"/>
                  </a:lnTo>
                  <a:lnTo>
                    <a:pt x="0" y="304800"/>
                  </a:lnTo>
                  <a:close/>
                </a:path>
              </a:pathLst>
            </a:custGeom>
            <a:ln w="50292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445754" y="3650360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imSun"/>
                <a:cs typeface="SimSun"/>
              </a:rPr>
              <a:t>正密度</a:t>
            </a:r>
            <a:endParaRPr sz="1800">
              <a:latin typeface="SimSun"/>
              <a:cs typeface="SimSu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8281416" y="4700015"/>
            <a:ext cx="1422400" cy="660400"/>
            <a:chOff x="8281416" y="4700015"/>
            <a:chExt cx="1422400" cy="660400"/>
          </a:xfrm>
        </p:grpSpPr>
        <p:sp>
          <p:nvSpPr>
            <p:cNvPr id="41" name="object 41"/>
            <p:cNvSpPr/>
            <p:nvPr/>
          </p:nvSpPr>
          <p:spPr>
            <a:xfrm>
              <a:off x="8306562" y="4725161"/>
              <a:ext cx="1371600" cy="609600"/>
            </a:xfrm>
            <a:custGeom>
              <a:avLst/>
              <a:gdLst/>
              <a:ahLst/>
              <a:cxnLst/>
              <a:rect l="l" t="t" r="r" b="b"/>
              <a:pathLst>
                <a:path w="1371600" h="609600">
                  <a:moveTo>
                    <a:pt x="685800" y="0"/>
                  </a:moveTo>
                  <a:lnTo>
                    <a:pt x="619759" y="1395"/>
                  </a:lnTo>
                  <a:lnTo>
                    <a:pt x="555493" y="5498"/>
                  </a:lnTo>
                  <a:lnTo>
                    <a:pt x="493290" y="12179"/>
                  </a:lnTo>
                  <a:lnTo>
                    <a:pt x="433436" y="21310"/>
                  </a:lnTo>
                  <a:lnTo>
                    <a:pt x="376219" y="32764"/>
                  </a:lnTo>
                  <a:lnTo>
                    <a:pt x="321928" y="46413"/>
                  </a:lnTo>
                  <a:lnTo>
                    <a:pt x="270848" y="62128"/>
                  </a:lnTo>
                  <a:lnTo>
                    <a:pt x="223269" y="79782"/>
                  </a:lnTo>
                  <a:lnTo>
                    <a:pt x="179477" y="99247"/>
                  </a:lnTo>
                  <a:lnTo>
                    <a:pt x="139761" y="120395"/>
                  </a:lnTo>
                  <a:lnTo>
                    <a:pt x="104406" y="143097"/>
                  </a:lnTo>
                  <a:lnTo>
                    <a:pt x="73702" y="167227"/>
                  </a:lnTo>
                  <a:lnTo>
                    <a:pt x="27395" y="219255"/>
                  </a:lnTo>
                  <a:lnTo>
                    <a:pt x="3139" y="275455"/>
                  </a:lnTo>
                  <a:lnTo>
                    <a:pt x="0" y="304800"/>
                  </a:lnTo>
                  <a:lnTo>
                    <a:pt x="3139" y="334144"/>
                  </a:lnTo>
                  <a:lnTo>
                    <a:pt x="27395" y="390344"/>
                  </a:lnTo>
                  <a:lnTo>
                    <a:pt x="73702" y="442372"/>
                  </a:lnTo>
                  <a:lnTo>
                    <a:pt x="104406" y="466502"/>
                  </a:lnTo>
                  <a:lnTo>
                    <a:pt x="139761" y="489204"/>
                  </a:lnTo>
                  <a:lnTo>
                    <a:pt x="179477" y="510352"/>
                  </a:lnTo>
                  <a:lnTo>
                    <a:pt x="223269" y="529817"/>
                  </a:lnTo>
                  <a:lnTo>
                    <a:pt x="270848" y="547471"/>
                  </a:lnTo>
                  <a:lnTo>
                    <a:pt x="321928" y="563186"/>
                  </a:lnTo>
                  <a:lnTo>
                    <a:pt x="376219" y="576835"/>
                  </a:lnTo>
                  <a:lnTo>
                    <a:pt x="433436" y="588289"/>
                  </a:lnTo>
                  <a:lnTo>
                    <a:pt x="493290" y="597420"/>
                  </a:lnTo>
                  <a:lnTo>
                    <a:pt x="555493" y="604101"/>
                  </a:lnTo>
                  <a:lnTo>
                    <a:pt x="619759" y="608204"/>
                  </a:lnTo>
                  <a:lnTo>
                    <a:pt x="685800" y="609600"/>
                  </a:lnTo>
                  <a:lnTo>
                    <a:pt x="751840" y="608204"/>
                  </a:lnTo>
                  <a:lnTo>
                    <a:pt x="816106" y="604101"/>
                  </a:lnTo>
                  <a:lnTo>
                    <a:pt x="878309" y="597420"/>
                  </a:lnTo>
                  <a:lnTo>
                    <a:pt x="938163" y="588289"/>
                  </a:lnTo>
                  <a:lnTo>
                    <a:pt x="995380" y="576835"/>
                  </a:lnTo>
                  <a:lnTo>
                    <a:pt x="1049671" y="563186"/>
                  </a:lnTo>
                  <a:lnTo>
                    <a:pt x="1100751" y="547471"/>
                  </a:lnTo>
                  <a:lnTo>
                    <a:pt x="1148330" y="529817"/>
                  </a:lnTo>
                  <a:lnTo>
                    <a:pt x="1192122" y="510352"/>
                  </a:lnTo>
                  <a:lnTo>
                    <a:pt x="1231838" y="489204"/>
                  </a:lnTo>
                  <a:lnTo>
                    <a:pt x="1267193" y="466502"/>
                  </a:lnTo>
                  <a:lnTo>
                    <a:pt x="1297897" y="442372"/>
                  </a:lnTo>
                  <a:lnTo>
                    <a:pt x="1344204" y="390344"/>
                  </a:lnTo>
                  <a:lnTo>
                    <a:pt x="1368460" y="334144"/>
                  </a:lnTo>
                  <a:lnTo>
                    <a:pt x="1371600" y="304800"/>
                  </a:lnTo>
                  <a:lnTo>
                    <a:pt x="1368460" y="275455"/>
                  </a:lnTo>
                  <a:lnTo>
                    <a:pt x="1344204" y="219255"/>
                  </a:lnTo>
                  <a:lnTo>
                    <a:pt x="1297897" y="167227"/>
                  </a:lnTo>
                  <a:lnTo>
                    <a:pt x="1267193" y="143097"/>
                  </a:lnTo>
                  <a:lnTo>
                    <a:pt x="1231838" y="120395"/>
                  </a:lnTo>
                  <a:lnTo>
                    <a:pt x="1192122" y="99247"/>
                  </a:lnTo>
                  <a:lnTo>
                    <a:pt x="1148330" y="79782"/>
                  </a:lnTo>
                  <a:lnTo>
                    <a:pt x="1100751" y="62128"/>
                  </a:lnTo>
                  <a:lnTo>
                    <a:pt x="1049671" y="46413"/>
                  </a:lnTo>
                  <a:lnTo>
                    <a:pt x="995380" y="32764"/>
                  </a:lnTo>
                  <a:lnTo>
                    <a:pt x="938163" y="21310"/>
                  </a:lnTo>
                  <a:lnTo>
                    <a:pt x="878309" y="12179"/>
                  </a:lnTo>
                  <a:lnTo>
                    <a:pt x="816106" y="5498"/>
                  </a:lnTo>
                  <a:lnTo>
                    <a:pt x="751840" y="1395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306562" y="4725161"/>
              <a:ext cx="1371600" cy="609600"/>
            </a:xfrm>
            <a:custGeom>
              <a:avLst/>
              <a:gdLst/>
              <a:ahLst/>
              <a:cxnLst/>
              <a:rect l="l" t="t" r="r" b="b"/>
              <a:pathLst>
                <a:path w="1371600" h="609600">
                  <a:moveTo>
                    <a:pt x="0" y="304800"/>
                  </a:moveTo>
                  <a:lnTo>
                    <a:pt x="12367" y="246897"/>
                  </a:lnTo>
                  <a:lnTo>
                    <a:pt x="47936" y="192655"/>
                  </a:lnTo>
                  <a:lnTo>
                    <a:pt x="104406" y="143097"/>
                  </a:lnTo>
                  <a:lnTo>
                    <a:pt x="139761" y="120395"/>
                  </a:lnTo>
                  <a:lnTo>
                    <a:pt x="179477" y="99247"/>
                  </a:lnTo>
                  <a:lnTo>
                    <a:pt x="223269" y="79782"/>
                  </a:lnTo>
                  <a:lnTo>
                    <a:pt x="270848" y="62128"/>
                  </a:lnTo>
                  <a:lnTo>
                    <a:pt x="321928" y="46413"/>
                  </a:lnTo>
                  <a:lnTo>
                    <a:pt x="376219" y="32764"/>
                  </a:lnTo>
                  <a:lnTo>
                    <a:pt x="433436" y="21310"/>
                  </a:lnTo>
                  <a:lnTo>
                    <a:pt x="493290" y="12179"/>
                  </a:lnTo>
                  <a:lnTo>
                    <a:pt x="555493" y="5498"/>
                  </a:lnTo>
                  <a:lnTo>
                    <a:pt x="619759" y="1395"/>
                  </a:lnTo>
                  <a:lnTo>
                    <a:pt x="685800" y="0"/>
                  </a:lnTo>
                  <a:lnTo>
                    <a:pt x="751840" y="1395"/>
                  </a:lnTo>
                  <a:lnTo>
                    <a:pt x="816106" y="5498"/>
                  </a:lnTo>
                  <a:lnTo>
                    <a:pt x="878309" y="12179"/>
                  </a:lnTo>
                  <a:lnTo>
                    <a:pt x="938163" y="21310"/>
                  </a:lnTo>
                  <a:lnTo>
                    <a:pt x="995380" y="32764"/>
                  </a:lnTo>
                  <a:lnTo>
                    <a:pt x="1049671" y="46413"/>
                  </a:lnTo>
                  <a:lnTo>
                    <a:pt x="1100751" y="62128"/>
                  </a:lnTo>
                  <a:lnTo>
                    <a:pt x="1148330" y="79782"/>
                  </a:lnTo>
                  <a:lnTo>
                    <a:pt x="1192122" y="99247"/>
                  </a:lnTo>
                  <a:lnTo>
                    <a:pt x="1231838" y="120395"/>
                  </a:lnTo>
                  <a:lnTo>
                    <a:pt x="1267193" y="143097"/>
                  </a:lnTo>
                  <a:lnTo>
                    <a:pt x="1297897" y="167227"/>
                  </a:lnTo>
                  <a:lnTo>
                    <a:pt x="1344204" y="219255"/>
                  </a:lnTo>
                  <a:lnTo>
                    <a:pt x="1368460" y="275455"/>
                  </a:lnTo>
                  <a:lnTo>
                    <a:pt x="1371600" y="304800"/>
                  </a:lnTo>
                  <a:lnTo>
                    <a:pt x="1368460" y="334144"/>
                  </a:lnTo>
                  <a:lnTo>
                    <a:pt x="1344204" y="390344"/>
                  </a:lnTo>
                  <a:lnTo>
                    <a:pt x="1297897" y="442372"/>
                  </a:lnTo>
                  <a:lnTo>
                    <a:pt x="1267193" y="466502"/>
                  </a:lnTo>
                  <a:lnTo>
                    <a:pt x="1231838" y="489204"/>
                  </a:lnTo>
                  <a:lnTo>
                    <a:pt x="1192122" y="510352"/>
                  </a:lnTo>
                  <a:lnTo>
                    <a:pt x="1148330" y="529817"/>
                  </a:lnTo>
                  <a:lnTo>
                    <a:pt x="1100751" y="547471"/>
                  </a:lnTo>
                  <a:lnTo>
                    <a:pt x="1049671" y="563186"/>
                  </a:lnTo>
                  <a:lnTo>
                    <a:pt x="995380" y="576835"/>
                  </a:lnTo>
                  <a:lnTo>
                    <a:pt x="938163" y="588289"/>
                  </a:lnTo>
                  <a:lnTo>
                    <a:pt x="878309" y="597420"/>
                  </a:lnTo>
                  <a:lnTo>
                    <a:pt x="816106" y="604101"/>
                  </a:lnTo>
                  <a:lnTo>
                    <a:pt x="751840" y="608204"/>
                  </a:lnTo>
                  <a:lnTo>
                    <a:pt x="685800" y="609600"/>
                  </a:lnTo>
                  <a:lnTo>
                    <a:pt x="619759" y="608204"/>
                  </a:lnTo>
                  <a:lnTo>
                    <a:pt x="555493" y="604101"/>
                  </a:lnTo>
                  <a:lnTo>
                    <a:pt x="493290" y="597420"/>
                  </a:lnTo>
                  <a:lnTo>
                    <a:pt x="433436" y="588289"/>
                  </a:lnTo>
                  <a:lnTo>
                    <a:pt x="376219" y="576835"/>
                  </a:lnTo>
                  <a:lnTo>
                    <a:pt x="321928" y="563186"/>
                  </a:lnTo>
                  <a:lnTo>
                    <a:pt x="270848" y="547471"/>
                  </a:lnTo>
                  <a:lnTo>
                    <a:pt x="223269" y="529817"/>
                  </a:lnTo>
                  <a:lnTo>
                    <a:pt x="179477" y="510352"/>
                  </a:lnTo>
                  <a:lnTo>
                    <a:pt x="139761" y="489204"/>
                  </a:lnTo>
                  <a:lnTo>
                    <a:pt x="104406" y="466502"/>
                  </a:lnTo>
                  <a:lnTo>
                    <a:pt x="73702" y="442372"/>
                  </a:lnTo>
                  <a:lnTo>
                    <a:pt x="27395" y="390344"/>
                  </a:lnTo>
                  <a:lnTo>
                    <a:pt x="3139" y="334144"/>
                  </a:lnTo>
                  <a:lnTo>
                    <a:pt x="0" y="304800"/>
                  </a:lnTo>
                  <a:close/>
                </a:path>
              </a:pathLst>
            </a:custGeom>
            <a:ln w="50292">
              <a:solidFill>
                <a:srgbClr val="05F9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637523" y="4869256"/>
            <a:ext cx="7112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imSun"/>
                <a:cs typeface="SimSun"/>
              </a:rPr>
              <a:t>负压强</a:t>
            </a:r>
            <a:endParaRPr sz="1800">
              <a:latin typeface="SimSun"/>
              <a:cs typeface="SimSu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783579" y="3939032"/>
            <a:ext cx="2525395" cy="1387475"/>
            <a:chOff x="5783579" y="3939032"/>
            <a:chExt cx="2525395" cy="1387475"/>
          </a:xfrm>
        </p:grpSpPr>
        <p:sp>
          <p:nvSpPr>
            <p:cNvPr id="45" name="object 45"/>
            <p:cNvSpPr/>
            <p:nvPr/>
          </p:nvSpPr>
          <p:spPr>
            <a:xfrm>
              <a:off x="6528053" y="3939032"/>
              <a:ext cx="1633220" cy="528320"/>
            </a:xfrm>
            <a:custGeom>
              <a:avLst/>
              <a:gdLst/>
              <a:ahLst/>
              <a:cxnLst/>
              <a:rect l="l" t="t" r="r" b="b"/>
              <a:pathLst>
                <a:path w="1633220" h="528320">
                  <a:moveTo>
                    <a:pt x="123698" y="383413"/>
                  </a:moveTo>
                  <a:lnTo>
                    <a:pt x="0" y="498094"/>
                  </a:lnTo>
                  <a:lnTo>
                    <a:pt x="165989" y="528320"/>
                  </a:lnTo>
                  <a:lnTo>
                    <a:pt x="125213" y="494030"/>
                  </a:lnTo>
                  <a:lnTo>
                    <a:pt x="103631" y="494030"/>
                  </a:lnTo>
                  <a:lnTo>
                    <a:pt x="89535" y="445770"/>
                  </a:lnTo>
                  <a:lnTo>
                    <a:pt x="105571" y="441096"/>
                  </a:lnTo>
                  <a:lnTo>
                    <a:pt x="123698" y="383413"/>
                  </a:lnTo>
                  <a:close/>
                </a:path>
                <a:path w="1633220" h="528320">
                  <a:moveTo>
                    <a:pt x="96604" y="469970"/>
                  </a:moveTo>
                  <a:lnTo>
                    <a:pt x="103631" y="494030"/>
                  </a:lnTo>
                  <a:lnTo>
                    <a:pt x="119659" y="489358"/>
                  </a:lnTo>
                  <a:lnTo>
                    <a:pt x="96604" y="469970"/>
                  </a:lnTo>
                  <a:close/>
                </a:path>
                <a:path w="1633220" h="528320">
                  <a:moveTo>
                    <a:pt x="119659" y="489358"/>
                  </a:moveTo>
                  <a:lnTo>
                    <a:pt x="103631" y="494030"/>
                  </a:lnTo>
                  <a:lnTo>
                    <a:pt x="125213" y="494030"/>
                  </a:lnTo>
                  <a:lnTo>
                    <a:pt x="119659" y="489358"/>
                  </a:lnTo>
                  <a:close/>
                </a:path>
                <a:path w="1633220" h="528320">
                  <a:moveTo>
                    <a:pt x="1619123" y="0"/>
                  </a:moveTo>
                  <a:lnTo>
                    <a:pt x="105571" y="441096"/>
                  </a:lnTo>
                  <a:lnTo>
                    <a:pt x="96552" y="469795"/>
                  </a:lnTo>
                  <a:lnTo>
                    <a:pt x="96604" y="469970"/>
                  </a:lnTo>
                  <a:lnTo>
                    <a:pt x="119659" y="489358"/>
                  </a:lnTo>
                  <a:lnTo>
                    <a:pt x="1633093" y="48260"/>
                  </a:lnTo>
                  <a:lnTo>
                    <a:pt x="1619123" y="0"/>
                  </a:lnTo>
                  <a:close/>
                </a:path>
                <a:path w="1633220" h="528320">
                  <a:moveTo>
                    <a:pt x="105571" y="441096"/>
                  </a:moveTo>
                  <a:lnTo>
                    <a:pt x="89535" y="445770"/>
                  </a:lnTo>
                  <a:lnTo>
                    <a:pt x="96552" y="469795"/>
                  </a:lnTo>
                  <a:lnTo>
                    <a:pt x="105571" y="44109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808725" y="4222242"/>
              <a:ext cx="719455" cy="502920"/>
            </a:xfrm>
            <a:custGeom>
              <a:avLst/>
              <a:gdLst/>
              <a:ahLst/>
              <a:cxnLst/>
              <a:rect l="l" t="t" r="r" b="b"/>
              <a:pathLst>
                <a:path w="719454" h="502920">
                  <a:moveTo>
                    <a:pt x="0" y="251459"/>
                  </a:moveTo>
                  <a:lnTo>
                    <a:pt x="15228" y="178812"/>
                  </a:lnTo>
                  <a:lnTo>
                    <a:pt x="57946" y="114510"/>
                  </a:lnTo>
                  <a:lnTo>
                    <a:pt x="88222" y="86459"/>
                  </a:lnTo>
                  <a:lnTo>
                    <a:pt x="123701" y="61658"/>
                  </a:lnTo>
                  <a:lnTo>
                    <a:pt x="163827" y="40496"/>
                  </a:lnTo>
                  <a:lnTo>
                    <a:pt x="208042" y="23361"/>
                  </a:lnTo>
                  <a:lnTo>
                    <a:pt x="255791" y="10641"/>
                  </a:lnTo>
                  <a:lnTo>
                    <a:pt x="306517" y="2725"/>
                  </a:lnTo>
                  <a:lnTo>
                    <a:pt x="359663" y="0"/>
                  </a:lnTo>
                  <a:lnTo>
                    <a:pt x="412810" y="2725"/>
                  </a:lnTo>
                  <a:lnTo>
                    <a:pt x="463536" y="10641"/>
                  </a:lnTo>
                  <a:lnTo>
                    <a:pt x="511285" y="23361"/>
                  </a:lnTo>
                  <a:lnTo>
                    <a:pt x="555500" y="40496"/>
                  </a:lnTo>
                  <a:lnTo>
                    <a:pt x="595626" y="61658"/>
                  </a:lnTo>
                  <a:lnTo>
                    <a:pt x="631105" y="86459"/>
                  </a:lnTo>
                  <a:lnTo>
                    <a:pt x="661381" y="114510"/>
                  </a:lnTo>
                  <a:lnTo>
                    <a:pt x="685898" y="145424"/>
                  </a:lnTo>
                  <a:lnTo>
                    <a:pt x="715428" y="214287"/>
                  </a:lnTo>
                  <a:lnTo>
                    <a:pt x="719327" y="251459"/>
                  </a:lnTo>
                  <a:lnTo>
                    <a:pt x="715428" y="288632"/>
                  </a:lnTo>
                  <a:lnTo>
                    <a:pt x="685898" y="357495"/>
                  </a:lnTo>
                  <a:lnTo>
                    <a:pt x="661381" y="388409"/>
                  </a:lnTo>
                  <a:lnTo>
                    <a:pt x="631105" y="416460"/>
                  </a:lnTo>
                  <a:lnTo>
                    <a:pt x="595626" y="441261"/>
                  </a:lnTo>
                  <a:lnTo>
                    <a:pt x="555500" y="462423"/>
                  </a:lnTo>
                  <a:lnTo>
                    <a:pt x="511285" y="479558"/>
                  </a:lnTo>
                  <a:lnTo>
                    <a:pt x="463536" y="492278"/>
                  </a:lnTo>
                  <a:lnTo>
                    <a:pt x="412810" y="500194"/>
                  </a:lnTo>
                  <a:lnTo>
                    <a:pt x="359663" y="502919"/>
                  </a:lnTo>
                  <a:lnTo>
                    <a:pt x="306517" y="500194"/>
                  </a:lnTo>
                  <a:lnTo>
                    <a:pt x="255791" y="492278"/>
                  </a:lnTo>
                  <a:lnTo>
                    <a:pt x="208042" y="479558"/>
                  </a:lnTo>
                  <a:lnTo>
                    <a:pt x="163827" y="462423"/>
                  </a:lnTo>
                  <a:lnTo>
                    <a:pt x="123701" y="441261"/>
                  </a:lnTo>
                  <a:lnTo>
                    <a:pt x="88222" y="416460"/>
                  </a:lnTo>
                  <a:lnTo>
                    <a:pt x="57946" y="388409"/>
                  </a:lnTo>
                  <a:lnTo>
                    <a:pt x="33429" y="357495"/>
                  </a:lnTo>
                  <a:lnTo>
                    <a:pt x="3899" y="288632"/>
                  </a:lnTo>
                  <a:lnTo>
                    <a:pt x="0" y="251459"/>
                  </a:lnTo>
                  <a:close/>
                </a:path>
              </a:pathLst>
            </a:custGeom>
            <a:ln w="50291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528053" y="4881753"/>
              <a:ext cx="1781175" cy="249554"/>
            </a:xfrm>
            <a:custGeom>
              <a:avLst/>
              <a:gdLst/>
              <a:ahLst/>
              <a:cxnLst/>
              <a:rect l="l" t="t" r="r" b="b"/>
              <a:pathLst>
                <a:path w="1781175" h="249554">
                  <a:moveTo>
                    <a:pt x="119164" y="46995"/>
                  </a:moveTo>
                  <a:lnTo>
                    <a:pt x="100202" y="70485"/>
                  </a:lnTo>
                  <a:lnTo>
                    <a:pt x="114575" y="97031"/>
                  </a:lnTo>
                  <a:lnTo>
                    <a:pt x="1776222" y="249428"/>
                  </a:lnTo>
                  <a:lnTo>
                    <a:pt x="1780794" y="199390"/>
                  </a:lnTo>
                  <a:lnTo>
                    <a:pt x="119164" y="46995"/>
                  </a:lnTo>
                  <a:close/>
                </a:path>
                <a:path w="1781175" h="249554">
                  <a:moveTo>
                    <a:pt x="157099" y="0"/>
                  </a:moveTo>
                  <a:lnTo>
                    <a:pt x="0" y="61341"/>
                  </a:lnTo>
                  <a:lnTo>
                    <a:pt x="143382" y="150241"/>
                  </a:lnTo>
                  <a:lnTo>
                    <a:pt x="114575" y="97031"/>
                  </a:lnTo>
                  <a:lnTo>
                    <a:pt x="97917" y="95504"/>
                  </a:lnTo>
                  <a:lnTo>
                    <a:pt x="102489" y="45466"/>
                  </a:lnTo>
                  <a:lnTo>
                    <a:pt x="120398" y="45466"/>
                  </a:lnTo>
                  <a:lnTo>
                    <a:pt x="157099" y="0"/>
                  </a:lnTo>
                  <a:close/>
                </a:path>
                <a:path w="1781175" h="249554">
                  <a:moveTo>
                    <a:pt x="100202" y="70485"/>
                  </a:moveTo>
                  <a:lnTo>
                    <a:pt x="97917" y="95504"/>
                  </a:lnTo>
                  <a:lnTo>
                    <a:pt x="114575" y="97031"/>
                  </a:lnTo>
                  <a:lnTo>
                    <a:pt x="100202" y="70485"/>
                  </a:lnTo>
                  <a:close/>
                </a:path>
                <a:path w="1781175" h="249554">
                  <a:moveTo>
                    <a:pt x="102489" y="45466"/>
                  </a:moveTo>
                  <a:lnTo>
                    <a:pt x="100203" y="70485"/>
                  </a:lnTo>
                  <a:lnTo>
                    <a:pt x="119164" y="46995"/>
                  </a:lnTo>
                  <a:lnTo>
                    <a:pt x="102489" y="45466"/>
                  </a:lnTo>
                  <a:close/>
                </a:path>
                <a:path w="1781175" h="249554">
                  <a:moveTo>
                    <a:pt x="120398" y="45466"/>
                  </a:moveTo>
                  <a:lnTo>
                    <a:pt x="102489" y="45466"/>
                  </a:lnTo>
                  <a:lnTo>
                    <a:pt x="119164" y="46995"/>
                  </a:lnTo>
                  <a:lnTo>
                    <a:pt x="120398" y="45466"/>
                  </a:lnTo>
                  <a:close/>
                </a:path>
              </a:pathLst>
            </a:custGeom>
            <a:solidFill>
              <a:srgbClr val="F809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808725" y="4725162"/>
              <a:ext cx="699770" cy="576580"/>
            </a:xfrm>
            <a:custGeom>
              <a:avLst/>
              <a:gdLst/>
              <a:ahLst/>
              <a:cxnLst/>
              <a:rect l="l" t="t" r="r" b="b"/>
              <a:pathLst>
                <a:path w="699770" h="576579">
                  <a:moveTo>
                    <a:pt x="0" y="288036"/>
                  </a:moveTo>
                  <a:lnTo>
                    <a:pt x="3792" y="245460"/>
                  </a:lnTo>
                  <a:lnTo>
                    <a:pt x="14808" y="204828"/>
                  </a:lnTo>
                  <a:lnTo>
                    <a:pt x="32507" y="166584"/>
                  </a:lnTo>
                  <a:lnTo>
                    <a:pt x="56347" y="131173"/>
                  </a:lnTo>
                  <a:lnTo>
                    <a:pt x="85789" y="99041"/>
                  </a:lnTo>
                  <a:lnTo>
                    <a:pt x="120290" y="70632"/>
                  </a:lnTo>
                  <a:lnTo>
                    <a:pt x="159310" y="46390"/>
                  </a:lnTo>
                  <a:lnTo>
                    <a:pt x="202308" y="26762"/>
                  </a:lnTo>
                  <a:lnTo>
                    <a:pt x="248742" y="12190"/>
                  </a:lnTo>
                  <a:lnTo>
                    <a:pt x="298073" y="3121"/>
                  </a:lnTo>
                  <a:lnTo>
                    <a:pt x="349758" y="0"/>
                  </a:lnTo>
                  <a:lnTo>
                    <a:pt x="401442" y="3121"/>
                  </a:lnTo>
                  <a:lnTo>
                    <a:pt x="450773" y="12190"/>
                  </a:lnTo>
                  <a:lnTo>
                    <a:pt x="497207" y="26762"/>
                  </a:lnTo>
                  <a:lnTo>
                    <a:pt x="540205" y="46390"/>
                  </a:lnTo>
                  <a:lnTo>
                    <a:pt x="579225" y="70632"/>
                  </a:lnTo>
                  <a:lnTo>
                    <a:pt x="613726" y="99041"/>
                  </a:lnTo>
                  <a:lnTo>
                    <a:pt x="643168" y="131173"/>
                  </a:lnTo>
                  <a:lnTo>
                    <a:pt x="667008" y="166584"/>
                  </a:lnTo>
                  <a:lnTo>
                    <a:pt x="684707" y="204828"/>
                  </a:lnTo>
                  <a:lnTo>
                    <a:pt x="695723" y="245460"/>
                  </a:lnTo>
                  <a:lnTo>
                    <a:pt x="699516" y="288036"/>
                  </a:lnTo>
                  <a:lnTo>
                    <a:pt x="695723" y="330611"/>
                  </a:lnTo>
                  <a:lnTo>
                    <a:pt x="684707" y="371243"/>
                  </a:lnTo>
                  <a:lnTo>
                    <a:pt x="667008" y="409487"/>
                  </a:lnTo>
                  <a:lnTo>
                    <a:pt x="643168" y="444898"/>
                  </a:lnTo>
                  <a:lnTo>
                    <a:pt x="613726" y="477030"/>
                  </a:lnTo>
                  <a:lnTo>
                    <a:pt x="579225" y="505439"/>
                  </a:lnTo>
                  <a:lnTo>
                    <a:pt x="540205" y="529681"/>
                  </a:lnTo>
                  <a:lnTo>
                    <a:pt x="497207" y="549309"/>
                  </a:lnTo>
                  <a:lnTo>
                    <a:pt x="450773" y="563881"/>
                  </a:lnTo>
                  <a:lnTo>
                    <a:pt x="401442" y="572950"/>
                  </a:lnTo>
                  <a:lnTo>
                    <a:pt x="349758" y="576072"/>
                  </a:lnTo>
                  <a:lnTo>
                    <a:pt x="298073" y="572950"/>
                  </a:lnTo>
                  <a:lnTo>
                    <a:pt x="248742" y="563881"/>
                  </a:lnTo>
                  <a:lnTo>
                    <a:pt x="202308" y="549309"/>
                  </a:lnTo>
                  <a:lnTo>
                    <a:pt x="159310" y="529681"/>
                  </a:lnTo>
                  <a:lnTo>
                    <a:pt x="120290" y="505439"/>
                  </a:lnTo>
                  <a:lnTo>
                    <a:pt x="85789" y="477030"/>
                  </a:lnTo>
                  <a:lnTo>
                    <a:pt x="56347" y="444898"/>
                  </a:lnTo>
                  <a:lnTo>
                    <a:pt x="32507" y="409487"/>
                  </a:lnTo>
                  <a:lnTo>
                    <a:pt x="14808" y="371243"/>
                  </a:lnTo>
                  <a:lnTo>
                    <a:pt x="3792" y="330611"/>
                  </a:lnTo>
                  <a:lnTo>
                    <a:pt x="0" y="288036"/>
                  </a:lnTo>
                  <a:close/>
                </a:path>
              </a:pathLst>
            </a:custGeom>
            <a:ln w="50291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5327" y="455803"/>
            <a:ext cx="49504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5" dirty="0">
                <a:solidFill>
                  <a:srgbClr val="FF0000"/>
                </a:solidFill>
                <a:latin typeface="Microsoft YaHei UI"/>
                <a:cs typeface="Microsoft YaHei UI"/>
              </a:rPr>
              <a:t>宇宙常数</a:t>
            </a:r>
            <a:r>
              <a:rPr sz="4000" dirty="0">
                <a:solidFill>
                  <a:srgbClr val="FF0000"/>
                </a:solidFill>
                <a:latin typeface="Symbol"/>
                <a:cs typeface="Symbol"/>
              </a:rPr>
              <a:t></a:t>
            </a:r>
            <a:r>
              <a:rPr sz="4000" b="1" dirty="0">
                <a:solidFill>
                  <a:srgbClr val="FF0000"/>
                </a:solidFill>
                <a:latin typeface="Microsoft YaHei UI"/>
                <a:cs typeface="Microsoft YaHei UI"/>
              </a:rPr>
              <a:t>的</a:t>
            </a:r>
            <a:r>
              <a:rPr sz="4000" b="1" spc="-5" dirty="0">
                <a:solidFill>
                  <a:srgbClr val="FF0000"/>
                </a:solidFill>
                <a:latin typeface="Microsoft YaHei UI"/>
                <a:cs typeface="Microsoft YaHei UI"/>
              </a:rPr>
              <a:t>三起</a:t>
            </a:r>
            <a:r>
              <a:rPr sz="4000" b="1" dirty="0">
                <a:solidFill>
                  <a:srgbClr val="FF0000"/>
                </a:solidFill>
                <a:latin typeface="Microsoft YaHei UI"/>
                <a:cs typeface="Microsoft YaHei UI"/>
              </a:rPr>
              <a:t>三</a:t>
            </a:r>
            <a:r>
              <a:rPr sz="4000" b="1" spc="-5" dirty="0">
                <a:solidFill>
                  <a:srgbClr val="FF0000"/>
                </a:solidFill>
                <a:latin typeface="Microsoft YaHei UI"/>
                <a:cs typeface="Microsoft YaHei UI"/>
              </a:rPr>
              <a:t>落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2329" y="1743837"/>
            <a:ext cx="9818370" cy="334327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622300" marR="25400" indent="-610235">
              <a:lnSpc>
                <a:spcPts val="3460"/>
              </a:lnSpc>
              <a:spcBef>
                <a:spcPts val="535"/>
              </a:spcBef>
              <a:buClr>
                <a:srgbClr val="C0504D"/>
              </a:buClr>
              <a:buSzPct val="89062"/>
              <a:buFont typeface="Wingdings"/>
              <a:buChar char=""/>
              <a:tabLst>
                <a:tab pos="621665" algn="l"/>
                <a:tab pos="622935" algn="l"/>
              </a:tabLst>
            </a:pPr>
            <a:r>
              <a:rPr sz="3200" dirty="0">
                <a:latin typeface="Times New Roman"/>
                <a:cs typeface="Times New Roman"/>
              </a:rPr>
              <a:t>Advocated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by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Einstein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to construct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 static universe,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0000FF"/>
                </a:solidFill>
                <a:latin typeface="Times New Roman"/>
                <a:cs typeface="Times New Roman"/>
              </a:rPr>
              <a:t>but </a:t>
            </a:r>
            <a:r>
              <a:rPr sz="3200" spc="-7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discarded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after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 discovery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 expansion;</a:t>
            </a:r>
            <a:endParaRPr sz="3200">
              <a:latin typeface="Times New Roman"/>
              <a:cs typeface="Times New Roman"/>
            </a:endParaRPr>
          </a:p>
          <a:p>
            <a:pPr marL="622300" marR="5080" indent="-610235">
              <a:lnSpc>
                <a:spcPts val="3460"/>
              </a:lnSpc>
              <a:spcBef>
                <a:spcPts val="760"/>
              </a:spcBef>
              <a:buClr>
                <a:srgbClr val="C0504D"/>
              </a:buClr>
              <a:buSzPct val="89062"/>
              <a:buFont typeface="Wingdings"/>
              <a:buChar char=""/>
              <a:tabLst>
                <a:tab pos="621665" algn="l"/>
                <a:tab pos="622935" algn="l"/>
              </a:tabLst>
            </a:pPr>
            <a:r>
              <a:rPr sz="3200" dirty="0">
                <a:latin typeface="Times New Roman"/>
                <a:cs typeface="Times New Roman"/>
              </a:rPr>
              <a:t>Revived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by Hoyle,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Bondi,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&amp; </a:t>
            </a:r>
            <a:r>
              <a:rPr sz="3200" dirty="0">
                <a:latin typeface="Times New Roman"/>
                <a:cs typeface="Times New Roman"/>
              </a:rPr>
              <a:t>Gold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to solve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an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age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crisis,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but</a:t>
            </a:r>
            <a:r>
              <a:rPr sz="32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later resolved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by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 smaller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Hubble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constant;</a:t>
            </a:r>
            <a:endParaRPr sz="3200">
              <a:latin typeface="Times New Roman"/>
              <a:cs typeface="Times New Roman"/>
            </a:endParaRPr>
          </a:p>
          <a:p>
            <a:pPr marL="622300" marR="31115" indent="-610235">
              <a:lnSpc>
                <a:spcPct val="90000"/>
              </a:lnSpc>
              <a:spcBef>
                <a:spcPts val="715"/>
              </a:spcBef>
              <a:buClr>
                <a:srgbClr val="C0504D"/>
              </a:buClr>
              <a:buSzPct val="89062"/>
              <a:buFont typeface="Wingdings"/>
              <a:buChar char=""/>
              <a:tabLst>
                <a:tab pos="621665" algn="l"/>
                <a:tab pos="622935" algn="l"/>
              </a:tabLst>
            </a:pPr>
            <a:r>
              <a:rPr sz="3200" dirty="0">
                <a:latin typeface="Times New Roman"/>
                <a:cs typeface="Times New Roman"/>
              </a:rPr>
              <a:t>Put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forth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to explain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 abundance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quasars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at</a:t>
            </a:r>
            <a:r>
              <a:rPr sz="3200" spc="20" dirty="0">
                <a:latin typeface="Times New Roman"/>
                <a:cs typeface="Times New Roman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z</a:t>
            </a:r>
            <a:r>
              <a:rPr sz="3200" dirty="0">
                <a:latin typeface="Times New Roman"/>
                <a:cs typeface="Times New Roman"/>
              </a:rPr>
              <a:t>~2,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but </a:t>
            </a:r>
            <a:r>
              <a:rPr sz="3200" spc="-7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now known to be due </a:t>
            </a:r>
            <a:r>
              <a:rPr sz="3200" spc="-5" dirty="0">
                <a:latin typeface="Times New Roman"/>
                <a:cs typeface="Times New Roman"/>
              </a:rPr>
              <a:t>to </a:t>
            </a:r>
            <a:r>
              <a:rPr sz="3200" dirty="0">
                <a:latin typeface="Times New Roman"/>
                <a:cs typeface="Times New Roman"/>
              </a:rPr>
              <a:t>the evolution of quasars 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themselves.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8194" y="990600"/>
            <a:ext cx="9738382" cy="27594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71003" y="1845564"/>
            <a:ext cx="9312910" cy="4131945"/>
            <a:chOff x="1371003" y="1845564"/>
            <a:chExt cx="9312910" cy="41319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003" y="4246523"/>
              <a:ext cx="9312765" cy="17307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264395" y="1845564"/>
              <a:ext cx="715010" cy="3070860"/>
            </a:xfrm>
            <a:custGeom>
              <a:avLst/>
              <a:gdLst/>
              <a:ahLst/>
              <a:cxnLst/>
              <a:rect l="l" t="t" r="r" b="b"/>
              <a:pathLst>
                <a:path w="715009" h="3070860">
                  <a:moveTo>
                    <a:pt x="595629" y="0"/>
                  </a:moveTo>
                  <a:lnTo>
                    <a:pt x="119125" y="0"/>
                  </a:lnTo>
                  <a:lnTo>
                    <a:pt x="72759" y="9362"/>
                  </a:lnTo>
                  <a:lnTo>
                    <a:pt x="34893" y="34893"/>
                  </a:lnTo>
                  <a:lnTo>
                    <a:pt x="9362" y="72759"/>
                  </a:lnTo>
                  <a:lnTo>
                    <a:pt x="0" y="119125"/>
                  </a:lnTo>
                  <a:lnTo>
                    <a:pt x="0" y="2951734"/>
                  </a:lnTo>
                  <a:lnTo>
                    <a:pt x="9362" y="2998100"/>
                  </a:lnTo>
                  <a:lnTo>
                    <a:pt x="34893" y="3035966"/>
                  </a:lnTo>
                  <a:lnTo>
                    <a:pt x="72759" y="3061497"/>
                  </a:lnTo>
                  <a:lnTo>
                    <a:pt x="119125" y="3070860"/>
                  </a:lnTo>
                  <a:lnTo>
                    <a:pt x="595629" y="3070860"/>
                  </a:lnTo>
                  <a:lnTo>
                    <a:pt x="641996" y="3061497"/>
                  </a:lnTo>
                  <a:lnTo>
                    <a:pt x="679862" y="3035966"/>
                  </a:lnTo>
                  <a:lnTo>
                    <a:pt x="705393" y="2998100"/>
                  </a:lnTo>
                  <a:lnTo>
                    <a:pt x="714755" y="2951734"/>
                  </a:lnTo>
                  <a:lnTo>
                    <a:pt x="714755" y="119125"/>
                  </a:lnTo>
                  <a:lnTo>
                    <a:pt x="705393" y="72759"/>
                  </a:lnTo>
                  <a:lnTo>
                    <a:pt x="679862" y="34893"/>
                  </a:lnTo>
                  <a:lnTo>
                    <a:pt x="641996" y="9362"/>
                  </a:lnTo>
                  <a:lnTo>
                    <a:pt x="595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604506" y="379603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imSun"/>
                <a:cs typeface="SimSun"/>
              </a:rPr>
              <a:t>精质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dirty="0"/>
              <a:t>暗能量探测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6205" y="2633248"/>
            <a:ext cx="3885169" cy="41239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30123" y="1520444"/>
            <a:ext cx="103886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暗能量电磁相互作用微弱，且基本是均匀分布的，因此主要是研究它对宇宙膨 </a:t>
            </a:r>
            <a:r>
              <a:rPr sz="2400" spc="-5" dirty="0">
                <a:latin typeface="SimSun"/>
                <a:cs typeface="SimSun"/>
              </a:rPr>
              <a:t>胀的影响。暗能量的发现就是利用超新星观测不同红移的距离而得到。</a:t>
            </a:r>
            <a:endParaRPr sz="2400" dirty="0">
              <a:latin typeface="SimSun"/>
              <a:cs typeface="SimSun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ABC03D25-B06C-4C2D-818E-679C8B3071E6}"/>
              </a:ext>
            </a:extLst>
          </p:cNvPr>
          <p:cNvSpPr txBox="1"/>
          <p:nvPr/>
        </p:nvSpPr>
        <p:spPr>
          <a:xfrm>
            <a:off x="630123" y="2708530"/>
            <a:ext cx="8056677" cy="2766783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spcBef>
                <a:spcPts val="480"/>
              </a:spcBef>
              <a:tabLst>
                <a:tab pos="354965" algn="l"/>
                <a:tab pos="355600" algn="l"/>
              </a:tabLst>
            </a:pPr>
            <a:r>
              <a:rPr lang="zh-CN" altLang="en-US" sz="2400" spc="-5" dirty="0">
                <a:latin typeface="+mn-ea"/>
                <a:cs typeface="SimSun"/>
              </a:rPr>
              <a:t>超新星分</a:t>
            </a:r>
            <a:r>
              <a:rPr lang="zh-CN" altLang="en-US" sz="2400" spc="-15" dirty="0">
                <a:latin typeface="+mn-ea"/>
                <a:cs typeface="SimSun"/>
              </a:rPr>
              <a:t>类</a:t>
            </a:r>
            <a:r>
              <a:rPr lang="zh-CN" altLang="en-US" sz="2400" spc="-5" dirty="0">
                <a:latin typeface="+mn-ea"/>
                <a:cs typeface="SimSun"/>
              </a:rPr>
              <a:t>：</a:t>
            </a:r>
            <a:endParaRPr lang="en-US" altLang="zh-CN" sz="2400" dirty="0">
              <a:latin typeface="+mn-ea"/>
              <a:cs typeface="Times New Roman"/>
            </a:endParaRPr>
          </a:p>
          <a:p>
            <a:pPr marL="355600" indent="-342900">
              <a:spcBef>
                <a:spcPts val="4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US" altLang="zh-CN" sz="2400" spc="-5" dirty="0" err="1">
                <a:latin typeface="+mn-ea"/>
                <a:cs typeface="Times New Roman"/>
              </a:rPr>
              <a:t>Ia</a:t>
            </a:r>
            <a:r>
              <a:rPr lang="zh-CN" altLang="en-US" sz="2400" spc="-5" dirty="0">
                <a:latin typeface="+mn-ea"/>
                <a:cs typeface="SimSun"/>
              </a:rPr>
              <a:t>型－没有氢线（白矮星吸积</a:t>
            </a:r>
            <a:r>
              <a:rPr lang="zh-CN" altLang="en-US" sz="2400" dirty="0">
                <a:latin typeface="+mn-ea"/>
                <a:cs typeface="SimSun"/>
              </a:rPr>
              <a:t>到</a:t>
            </a:r>
            <a:r>
              <a:rPr lang="zh-CN" altLang="en-US" sz="2400" spc="-5" dirty="0">
                <a:latin typeface="+mn-ea"/>
                <a:cs typeface="Times New Roman"/>
              </a:rPr>
              <a:t>钱德拉塞卡</a:t>
            </a:r>
            <a:r>
              <a:rPr lang="zh-CN" altLang="en-US" sz="2400" spc="-5" dirty="0">
                <a:latin typeface="+mn-ea"/>
                <a:cs typeface="SimSun"/>
              </a:rPr>
              <a:t>极限质量）</a:t>
            </a:r>
            <a:endParaRPr lang="zh-CN" altLang="en-US" sz="2400" dirty="0">
              <a:latin typeface="+mn-ea"/>
              <a:cs typeface="SimSun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US" altLang="zh-CN" sz="2400" dirty="0" err="1">
                <a:latin typeface="+mn-ea"/>
                <a:cs typeface="Times New Roman"/>
              </a:rPr>
              <a:t>Ib</a:t>
            </a:r>
            <a:r>
              <a:rPr lang="zh-CN" altLang="en-US" sz="2400" spc="-5" dirty="0">
                <a:latin typeface="+mn-ea"/>
                <a:cs typeface="SimSun"/>
              </a:rPr>
              <a:t>型－没有氢线、富氦（大质量恒星的</a:t>
            </a:r>
            <a:r>
              <a:rPr lang="zh-CN" altLang="en-US" sz="2400" dirty="0">
                <a:latin typeface="+mn-ea"/>
                <a:cs typeface="SimSun"/>
              </a:rPr>
              <a:t>塌</a:t>
            </a:r>
            <a:r>
              <a:rPr lang="zh-CN" altLang="en-US" sz="2400" spc="-5" dirty="0">
                <a:latin typeface="+mn-ea"/>
                <a:cs typeface="SimSun"/>
              </a:rPr>
              <a:t>缩）</a:t>
            </a:r>
            <a:endParaRPr lang="zh-CN" altLang="en-US" sz="2400" dirty="0">
              <a:latin typeface="+mn-ea"/>
              <a:cs typeface="SimSun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US" altLang="zh-CN" sz="2400" dirty="0" err="1">
                <a:latin typeface="+mn-ea"/>
                <a:cs typeface="Times New Roman"/>
              </a:rPr>
              <a:t>I</a:t>
            </a:r>
            <a:r>
              <a:rPr lang="en-US" altLang="zh-CN" sz="2400" spc="-15" dirty="0" err="1">
                <a:latin typeface="+mn-ea"/>
                <a:cs typeface="Times New Roman"/>
              </a:rPr>
              <a:t>c</a:t>
            </a:r>
            <a:r>
              <a:rPr lang="zh-CN" altLang="en-US" sz="2400" spc="-5" dirty="0">
                <a:latin typeface="+mn-ea"/>
                <a:cs typeface="SimSun"/>
              </a:rPr>
              <a:t>型－没有氢线、贫氦（大质量恒</a:t>
            </a:r>
            <a:r>
              <a:rPr lang="zh-CN" altLang="en-US" sz="2400" dirty="0">
                <a:latin typeface="+mn-ea"/>
                <a:cs typeface="SimSun"/>
              </a:rPr>
              <a:t>星</a:t>
            </a:r>
            <a:r>
              <a:rPr lang="zh-CN" altLang="en-US" sz="2400" spc="-5" dirty="0">
                <a:latin typeface="+mn-ea"/>
                <a:cs typeface="SimSun"/>
              </a:rPr>
              <a:t>的塌</a:t>
            </a:r>
            <a:r>
              <a:rPr lang="zh-CN" altLang="en-US" sz="2400" dirty="0">
                <a:latin typeface="+mn-ea"/>
                <a:cs typeface="SimSun"/>
              </a:rPr>
              <a:t>缩</a:t>
            </a:r>
            <a:r>
              <a:rPr lang="zh-CN" altLang="en-US" sz="2400" spc="-5" dirty="0">
                <a:latin typeface="+mn-ea"/>
                <a:cs typeface="SimSun"/>
              </a:rPr>
              <a:t>）</a:t>
            </a:r>
            <a:endParaRPr lang="zh-CN" altLang="en-US" sz="2400" dirty="0">
              <a:latin typeface="+mn-ea"/>
              <a:cs typeface="SimSun"/>
            </a:endParaRPr>
          </a:p>
          <a:p>
            <a:pPr marL="355600" indent="-342900">
              <a:spcBef>
                <a:spcPts val="795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  <a:cs typeface="Times New Roman"/>
              </a:rPr>
              <a:t>II</a:t>
            </a:r>
            <a:r>
              <a:rPr lang="zh-CN" altLang="en-US" sz="2400" spc="-5" dirty="0">
                <a:latin typeface="+mn-ea"/>
                <a:cs typeface="SimSun"/>
              </a:rPr>
              <a:t>型－有氢线（大质量恒星的塌缩）</a:t>
            </a: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endParaRPr sz="2400" dirty="0">
              <a:latin typeface="+mn-ea"/>
              <a:cs typeface="SimSu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61940" y="164972"/>
            <a:ext cx="25228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Times New Roman"/>
                <a:cs typeface="Times New Roman"/>
              </a:rPr>
              <a:t>Phantom</a:t>
            </a:r>
            <a:r>
              <a:rPr sz="3200" b="1" spc="-110" dirty="0"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SimSun"/>
                <a:cs typeface="SimSun"/>
              </a:rPr>
              <a:t>幽灵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8095" y="935482"/>
            <a:ext cx="9842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由于观测数据不能排除状态方程参数小于</a:t>
            </a:r>
            <a:r>
              <a:rPr sz="2400" dirty="0">
                <a:latin typeface="Times New Roman"/>
                <a:cs typeface="Times New Roman"/>
              </a:rPr>
              <a:t>-1</a:t>
            </a:r>
            <a:r>
              <a:rPr sz="2400" dirty="0">
                <a:latin typeface="SimSun"/>
                <a:cs typeface="SimSun"/>
              </a:rPr>
              <a:t>，</a:t>
            </a:r>
            <a:r>
              <a:rPr sz="2400" spc="-600" dirty="0">
                <a:latin typeface="SimSun"/>
                <a:cs typeface="SimSu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quin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ess</a:t>
            </a:r>
            <a:r>
              <a:rPr sz="2400" dirty="0">
                <a:latin typeface="Times New Roman"/>
                <a:cs typeface="Times New Roman"/>
              </a:rPr>
              <a:t>enc</a:t>
            </a:r>
            <a:r>
              <a:rPr sz="2400" spc="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SimSun"/>
                <a:cs typeface="SimSun"/>
              </a:rPr>
              <a:t>模型不能满足。</a:t>
            </a:r>
            <a:endParaRPr sz="2400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19889" y="2017090"/>
            <a:ext cx="3948924" cy="37836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3572" y="1700080"/>
            <a:ext cx="1839025" cy="619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51654" y="3019842"/>
            <a:ext cx="5457451" cy="281093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5123" y="168402"/>
            <a:ext cx="2193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5" dirty="0">
                <a:solidFill>
                  <a:srgbClr val="000000"/>
                </a:solidFill>
                <a:latin typeface="Times New Roman"/>
                <a:cs typeface="Times New Roman"/>
              </a:rPr>
              <a:t>Quintom</a:t>
            </a:r>
            <a:r>
              <a:rPr b="1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pc="5" dirty="0">
                <a:solidFill>
                  <a:srgbClr val="000000"/>
                </a:solidFill>
                <a:latin typeface="SimSun"/>
                <a:cs typeface="SimSun"/>
              </a:rPr>
              <a:t>精灵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45742" y="808482"/>
            <a:ext cx="3874135" cy="1228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imSun"/>
                <a:cs typeface="SimSun"/>
              </a:rPr>
              <a:t>由于观测数据显示状态方程可能穿</a:t>
            </a:r>
            <a:r>
              <a:rPr sz="1800" spc="-35" dirty="0">
                <a:latin typeface="SimSun"/>
                <a:cs typeface="SimSun"/>
              </a:rPr>
              <a:t>过</a:t>
            </a:r>
            <a:r>
              <a:rPr sz="1800" dirty="0">
                <a:latin typeface="Times New Roman"/>
                <a:cs typeface="Times New Roman"/>
              </a:rPr>
              <a:t>-1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SimSun"/>
                <a:cs typeface="SimSun"/>
              </a:rPr>
              <a:t>双场模型，作用量：</a:t>
            </a:r>
            <a:endParaRPr sz="1800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5182" y="927007"/>
            <a:ext cx="3600276" cy="254750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61756" y="3526663"/>
            <a:ext cx="2204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Huterer &amp;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Cooray 2005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067" y="2358093"/>
            <a:ext cx="4940196" cy="3826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69084" y="2943698"/>
            <a:ext cx="3757812" cy="88150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87775" y="4144802"/>
            <a:ext cx="2577537" cy="26744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47003" y="5384393"/>
            <a:ext cx="1498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Feng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al.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2005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5123" y="165353"/>
            <a:ext cx="18821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Chaplygin</a:t>
            </a:r>
            <a:r>
              <a:rPr sz="2400" b="1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gas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8583" y="902047"/>
            <a:ext cx="4433143" cy="7352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5500" y="2068067"/>
            <a:ext cx="4404360" cy="85343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17370" y="3237738"/>
            <a:ext cx="8529320" cy="1261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imSun"/>
                <a:cs typeface="SimSun"/>
              </a:rPr>
              <a:t>可以看出在宇宙早期</a:t>
            </a:r>
            <a:r>
              <a:rPr sz="1800" b="1" spc="-5" dirty="0">
                <a:latin typeface="Times New Roman"/>
                <a:cs typeface="Times New Roman"/>
              </a:rPr>
              <a:t>Chaplygin</a:t>
            </a:r>
            <a:r>
              <a:rPr sz="1800" spc="-5" dirty="0">
                <a:latin typeface="SimSun"/>
                <a:cs typeface="SimSun"/>
              </a:rPr>
              <a:t>气体表现得像物质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5" dirty="0">
                <a:latin typeface="SimSun"/>
                <a:cs typeface="SimSun"/>
              </a:rPr>
              <a:t>在宇宙晚期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5" dirty="0">
                <a:latin typeface="SimSun"/>
                <a:cs typeface="SimSun"/>
              </a:rPr>
              <a:t>它表现得像宇宙学常数</a:t>
            </a:r>
            <a:r>
              <a:rPr sz="1800" dirty="0">
                <a:latin typeface="Calibri"/>
                <a:cs typeface="Calibri"/>
              </a:rPr>
              <a:t>.</a:t>
            </a: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SimSun"/>
                <a:cs typeface="SimSun"/>
              </a:rPr>
              <a:t>所以</a:t>
            </a:r>
            <a:r>
              <a:rPr sz="1800" b="1" dirty="0">
                <a:latin typeface="Times New Roman"/>
                <a:cs typeface="Times New Roman"/>
              </a:rPr>
              <a:t>C</a:t>
            </a:r>
            <a:r>
              <a:rPr sz="1800" b="1" spc="-15" dirty="0">
                <a:latin typeface="Times New Roman"/>
                <a:cs typeface="Times New Roman"/>
              </a:rPr>
              <a:t>h</a:t>
            </a:r>
            <a:r>
              <a:rPr sz="1800" b="1" dirty="0">
                <a:latin typeface="Times New Roman"/>
                <a:cs typeface="Times New Roman"/>
              </a:rPr>
              <a:t>a</a:t>
            </a:r>
            <a:r>
              <a:rPr sz="1800" b="1" spc="-10" dirty="0">
                <a:latin typeface="Times New Roman"/>
                <a:cs typeface="Times New Roman"/>
              </a:rPr>
              <a:t>p</a:t>
            </a:r>
            <a:r>
              <a:rPr sz="1800" b="1" dirty="0">
                <a:latin typeface="Times New Roman"/>
                <a:cs typeface="Times New Roman"/>
              </a:rPr>
              <a:t>l</a:t>
            </a:r>
            <a:r>
              <a:rPr sz="1800" b="1" spc="10" dirty="0">
                <a:latin typeface="Times New Roman"/>
                <a:cs typeface="Times New Roman"/>
              </a:rPr>
              <a:t>y</a:t>
            </a:r>
            <a:r>
              <a:rPr sz="1800" b="1" dirty="0">
                <a:latin typeface="Times New Roman"/>
                <a:cs typeface="Times New Roman"/>
              </a:rPr>
              <a:t>gi</a:t>
            </a:r>
            <a:r>
              <a:rPr sz="1800" b="1" spc="-5" dirty="0">
                <a:latin typeface="Times New Roman"/>
                <a:cs typeface="Times New Roman"/>
              </a:rPr>
              <a:t>n</a:t>
            </a:r>
            <a:r>
              <a:rPr sz="1800" spc="-5" dirty="0">
                <a:latin typeface="SimSun"/>
                <a:cs typeface="SimSun"/>
              </a:rPr>
              <a:t>气体往往被视为暗能量和暗物质的统一模型</a:t>
            </a:r>
            <a:endParaRPr sz="1800" dirty="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350" dirty="0">
              <a:latin typeface="SimSun"/>
              <a:cs typeface="SimSun"/>
            </a:endParaRPr>
          </a:p>
          <a:p>
            <a:pPr marL="298450">
              <a:lnSpc>
                <a:spcPct val="100000"/>
              </a:lnSpc>
            </a:pPr>
            <a:r>
              <a:rPr sz="2000" b="1" spc="-5" dirty="0">
                <a:latin typeface="Times New Roman"/>
                <a:cs typeface="Times New Roman"/>
              </a:rPr>
              <a:t>generalized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Chaplygin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5" dirty="0">
                <a:latin typeface="Times New Roman"/>
                <a:cs typeface="Times New Roman"/>
              </a:rPr>
              <a:t>gas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16101" y="2056823"/>
            <a:ext cx="1446707" cy="25800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7371" y="2090235"/>
            <a:ext cx="1286620" cy="27722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67371" y="2828661"/>
            <a:ext cx="3139439" cy="24817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32045" y="5007013"/>
            <a:ext cx="4165674" cy="121178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1620" y="568197"/>
            <a:ext cx="75088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>
                <a:solidFill>
                  <a:srgbClr val="000000"/>
                </a:solidFill>
                <a:latin typeface="Calibri"/>
                <a:cs typeface="Calibri"/>
              </a:rPr>
              <a:t>Physical </a:t>
            </a:r>
            <a:r>
              <a:rPr sz="4400" spc="-5" dirty="0">
                <a:solidFill>
                  <a:srgbClr val="000000"/>
                </a:solidFill>
                <a:latin typeface="Calibri"/>
                <a:cs typeface="Calibri"/>
              </a:rPr>
              <a:t>Observables:</a:t>
            </a:r>
            <a:r>
              <a:rPr sz="44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spc="-15" dirty="0">
                <a:solidFill>
                  <a:srgbClr val="000000"/>
                </a:solidFill>
                <a:latin typeface="Calibri"/>
                <a:cs typeface="Calibri"/>
              </a:rPr>
              <a:t>probing</a:t>
            </a:r>
            <a:r>
              <a:rPr sz="44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spc="-5" dirty="0">
                <a:solidFill>
                  <a:srgbClr val="000000"/>
                </a:solidFill>
                <a:latin typeface="Calibri"/>
                <a:cs typeface="Calibri"/>
              </a:rPr>
              <a:t>DE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33600" y="1447800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46070" y="1732229"/>
            <a:ext cx="4700270" cy="3867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21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84200" algn="l"/>
                <a:tab pos="584835" algn="l"/>
              </a:tabLst>
            </a:pPr>
            <a:r>
              <a:rPr sz="3600" dirty="0">
                <a:latin typeface="Times New Roman"/>
                <a:cs typeface="Times New Roman"/>
              </a:rPr>
              <a:t>SNe</a:t>
            </a:r>
            <a:r>
              <a:rPr sz="3600" spc="-4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Ia</a:t>
            </a:r>
            <a:endParaRPr sz="3600">
              <a:latin typeface="Times New Roman"/>
              <a:cs typeface="Times New Roman"/>
            </a:endParaRPr>
          </a:p>
          <a:p>
            <a:pPr marL="584200" indent="-5715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83565" algn="l"/>
                <a:tab pos="584200" algn="l"/>
              </a:tabLst>
            </a:pPr>
            <a:r>
              <a:rPr sz="3600" dirty="0">
                <a:latin typeface="Times New Roman"/>
                <a:cs typeface="Times New Roman"/>
              </a:rPr>
              <a:t>CMB</a:t>
            </a:r>
            <a:endParaRPr sz="3600">
              <a:latin typeface="Times New Roman"/>
              <a:cs typeface="Times New Roman"/>
            </a:endParaRPr>
          </a:p>
          <a:p>
            <a:pPr marL="698500" indent="-686435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698500" algn="l"/>
                <a:tab pos="699135" algn="l"/>
              </a:tabLst>
            </a:pPr>
            <a:r>
              <a:rPr sz="3600" dirty="0">
                <a:latin typeface="Times New Roman"/>
                <a:cs typeface="Times New Roman"/>
              </a:rPr>
              <a:t>BAO</a:t>
            </a:r>
            <a:r>
              <a:rPr sz="3600" spc="-5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SimSun"/>
                <a:cs typeface="SimSun"/>
              </a:rPr>
              <a:t>重子声波振荡</a:t>
            </a:r>
            <a:endParaRPr sz="3600">
              <a:latin typeface="SimSun"/>
              <a:cs typeface="SimSun"/>
            </a:endParaRPr>
          </a:p>
          <a:p>
            <a:pPr marL="698500" indent="-685800">
              <a:lnSpc>
                <a:spcPct val="100000"/>
              </a:lnSpc>
              <a:buAutoNum type="arabicPeriod"/>
              <a:tabLst>
                <a:tab pos="697865" algn="l"/>
                <a:tab pos="698500" algn="l"/>
              </a:tabLst>
            </a:pPr>
            <a:r>
              <a:rPr sz="3600" dirty="0">
                <a:latin typeface="Times New Roman"/>
                <a:cs typeface="Times New Roman"/>
              </a:rPr>
              <a:t>Hubble</a:t>
            </a:r>
            <a:r>
              <a:rPr sz="3600" spc="-4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SimSun"/>
                <a:cs typeface="SimSun"/>
              </a:rPr>
              <a:t>参数</a:t>
            </a:r>
            <a:endParaRPr sz="3600">
              <a:latin typeface="SimSun"/>
              <a:cs typeface="SimSun"/>
            </a:endParaRPr>
          </a:p>
          <a:p>
            <a:pPr marL="698500" indent="-686435">
              <a:lnSpc>
                <a:spcPct val="100000"/>
              </a:lnSpc>
              <a:buFont typeface="Times New Roman"/>
              <a:buAutoNum type="arabicPeriod"/>
              <a:tabLst>
                <a:tab pos="698500" algn="l"/>
                <a:tab pos="699135" algn="l"/>
              </a:tabLst>
            </a:pPr>
            <a:r>
              <a:rPr sz="3600" dirty="0">
                <a:latin typeface="SimSun"/>
                <a:cs typeface="SimSun"/>
              </a:rPr>
              <a:t>星系团中</a:t>
            </a:r>
            <a:r>
              <a:rPr sz="3600" dirty="0">
                <a:latin typeface="Times New Roman"/>
                <a:cs typeface="Times New Roman"/>
              </a:rPr>
              <a:t>X</a:t>
            </a:r>
            <a:r>
              <a:rPr sz="3600" dirty="0">
                <a:latin typeface="SimSun"/>
                <a:cs typeface="SimSun"/>
              </a:rPr>
              <a:t>射线气体</a:t>
            </a:r>
            <a:endParaRPr sz="3600">
              <a:latin typeface="SimSun"/>
              <a:cs typeface="SimSun"/>
            </a:endParaRPr>
          </a:p>
          <a:p>
            <a:pPr marL="698500" indent="-686435">
              <a:lnSpc>
                <a:spcPts val="4305"/>
              </a:lnSpc>
              <a:buAutoNum type="arabicPeriod"/>
              <a:tabLst>
                <a:tab pos="698500" algn="l"/>
                <a:tab pos="699135" algn="l"/>
                <a:tab pos="1867535" algn="l"/>
              </a:tabLst>
            </a:pPr>
            <a:r>
              <a:rPr sz="3600" dirty="0">
                <a:latin typeface="Times New Roman"/>
                <a:cs typeface="Times New Roman"/>
              </a:rPr>
              <a:t>GRB	</a:t>
            </a:r>
            <a:r>
              <a:rPr sz="3600" spc="-5" dirty="0">
                <a:latin typeface="SimSun"/>
                <a:cs typeface="SimSun"/>
              </a:rPr>
              <a:t>伽玛暴</a:t>
            </a:r>
            <a:endParaRPr sz="3600">
              <a:latin typeface="SimSun"/>
              <a:cs typeface="SimSun"/>
            </a:endParaRPr>
          </a:p>
          <a:p>
            <a:pPr marL="12700">
              <a:lnSpc>
                <a:spcPts val="4305"/>
              </a:lnSpc>
              <a:tabLst>
                <a:tab pos="698500" algn="l"/>
              </a:tabLst>
            </a:pPr>
            <a:r>
              <a:rPr sz="3600" dirty="0">
                <a:latin typeface="Times New Roman"/>
                <a:cs typeface="Times New Roman"/>
              </a:rPr>
              <a:t>7.	……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3326" y="239775"/>
            <a:ext cx="2522474" cy="5238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92726" y="247650"/>
            <a:ext cx="5281549" cy="5033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06600" y="1060450"/>
            <a:ext cx="4348226" cy="3683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63750" y="5403850"/>
            <a:ext cx="1621282" cy="28733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075301" y="5345176"/>
            <a:ext cx="2341245" cy="384810"/>
            <a:chOff x="5075301" y="5345176"/>
            <a:chExt cx="2341245" cy="384810"/>
          </a:xfrm>
        </p:grpSpPr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1496" y="5369052"/>
              <a:ext cx="2085594" cy="36041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75301" y="5345176"/>
              <a:ext cx="2085339" cy="360680"/>
            </a:xfrm>
            <a:custGeom>
              <a:avLst/>
              <a:gdLst/>
              <a:ahLst/>
              <a:cxnLst/>
              <a:rect l="l" t="t" r="r" b="b"/>
              <a:pathLst>
                <a:path w="2085340" h="360679">
                  <a:moveTo>
                    <a:pt x="967866" y="92329"/>
                  </a:moveTo>
                  <a:lnTo>
                    <a:pt x="908351" y="98694"/>
                  </a:lnTo>
                  <a:lnTo>
                    <a:pt x="859789" y="117729"/>
                  </a:lnTo>
                  <a:lnTo>
                    <a:pt x="827500" y="148209"/>
                  </a:lnTo>
                  <a:lnTo>
                    <a:pt x="816737" y="188595"/>
                  </a:lnTo>
                  <a:lnTo>
                    <a:pt x="819376" y="208498"/>
                  </a:lnTo>
                  <a:lnTo>
                    <a:pt x="840418" y="241933"/>
                  </a:lnTo>
                  <a:lnTo>
                    <a:pt x="880798" y="266290"/>
                  </a:lnTo>
                  <a:lnTo>
                    <a:pt x="931229" y="278711"/>
                  </a:lnTo>
                  <a:lnTo>
                    <a:pt x="959612" y="280263"/>
                  </a:lnTo>
                  <a:lnTo>
                    <a:pt x="985617" y="278903"/>
                  </a:lnTo>
                  <a:lnTo>
                    <a:pt x="1009348" y="274824"/>
                  </a:lnTo>
                  <a:lnTo>
                    <a:pt x="1030817" y="268026"/>
                  </a:lnTo>
                  <a:lnTo>
                    <a:pt x="1050036" y="258508"/>
                  </a:lnTo>
                  <a:lnTo>
                    <a:pt x="1064208" y="248754"/>
                  </a:lnTo>
                  <a:lnTo>
                    <a:pt x="986789" y="248754"/>
                  </a:lnTo>
                  <a:lnTo>
                    <a:pt x="963429" y="247346"/>
                  </a:lnTo>
                  <a:lnTo>
                    <a:pt x="921513" y="236142"/>
                  </a:lnTo>
                  <a:lnTo>
                    <a:pt x="887271" y="214024"/>
                  </a:lnTo>
                  <a:lnTo>
                    <a:pt x="867537" y="164465"/>
                  </a:lnTo>
                  <a:lnTo>
                    <a:pt x="1093597" y="164465"/>
                  </a:lnTo>
                  <a:lnTo>
                    <a:pt x="1092012" y="153289"/>
                  </a:lnTo>
                  <a:lnTo>
                    <a:pt x="867537" y="153289"/>
                  </a:lnTo>
                  <a:lnTo>
                    <a:pt x="870678" y="142761"/>
                  </a:lnTo>
                  <a:lnTo>
                    <a:pt x="906940" y="113063"/>
                  </a:lnTo>
                  <a:lnTo>
                    <a:pt x="947927" y="106045"/>
                  </a:lnTo>
                  <a:lnTo>
                    <a:pt x="1045065" y="106045"/>
                  </a:lnTo>
                  <a:lnTo>
                    <a:pt x="1039304" y="103419"/>
                  </a:lnTo>
                  <a:lnTo>
                    <a:pt x="1017968" y="97266"/>
                  </a:lnTo>
                  <a:lnTo>
                    <a:pt x="994156" y="93565"/>
                  </a:lnTo>
                  <a:lnTo>
                    <a:pt x="967866" y="92329"/>
                  </a:lnTo>
                  <a:close/>
                </a:path>
                <a:path w="2085340" h="360679">
                  <a:moveTo>
                    <a:pt x="1082548" y="206375"/>
                  </a:moveTo>
                  <a:lnTo>
                    <a:pt x="1054080" y="233521"/>
                  </a:lnTo>
                  <a:lnTo>
                    <a:pt x="1016825" y="246353"/>
                  </a:lnTo>
                  <a:lnTo>
                    <a:pt x="986789" y="248754"/>
                  </a:lnTo>
                  <a:lnTo>
                    <a:pt x="1064208" y="248754"/>
                  </a:lnTo>
                  <a:lnTo>
                    <a:pt x="1066254" y="247346"/>
                  </a:lnTo>
                  <a:lnTo>
                    <a:pt x="1078912" y="235596"/>
                  </a:lnTo>
                  <a:lnTo>
                    <a:pt x="1088022" y="223252"/>
                  </a:lnTo>
                  <a:lnTo>
                    <a:pt x="1093597" y="210312"/>
                  </a:lnTo>
                  <a:lnTo>
                    <a:pt x="1089914" y="209042"/>
                  </a:lnTo>
                  <a:lnTo>
                    <a:pt x="1086231" y="207645"/>
                  </a:lnTo>
                  <a:lnTo>
                    <a:pt x="1082548" y="206375"/>
                  </a:lnTo>
                  <a:close/>
                </a:path>
                <a:path w="2085340" h="360679">
                  <a:moveTo>
                    <a:pt x="1045065" y="106045"/>
                  </a:moveTo>
                  <a:lnTo>
                    <a:pt x="947927" y="106045"/>
                  </a:lnTo>
                  <a:lnTo>
                    <a:pt x="957452" y="106427"/>
                  </a:lnTo>
                  <a:lnTo>
                    <a:pt x="966787" y="107584"/>
                  </a:lnTo>
                  <a:lnTo>
                    <a:pt x="1006405" y="124144"/>
                  </a:lnTo>
                  <a:lnTo>
                    <a:pt x="1018921" y="153289"/>
                  </a:lnTo>
                  <a:lnTo>
                    <a:pt x="1092012" y="153289"/>
                  </a:lnTo>
                  <a:lnTo>
                    <a:pt x="1091382" y="148840"/>
                  </a:lnTo>
                  <a:lnTo>
                    <a:pt x="1084738" y="134905"/>
                  </a:lnTo>
                  <a:lnTo>
                    <a:pt x="1073665" y="122638"/>
                  </a:lnTo>
                  <a:lnTo>
                    <a:pt x="1058164" y="112014"/>
                  </a:lnTo>
                  <a:lnTo>
                    <a:pt x="1045065" y="106045"/>
                  </a:lnTo>
                  <a:close/>
                </a:path>
                <a:path w="2085340" h="360679">
                  <a:moveTo>
                    <a:pt x="1296797" y="92583"/>
                  </a:moveTo>
                  <a:lnTo>
                    <a:pt x="1257141" y="95440"/>
                  </a:lnTo>
                  <a:lnTo>
                    <a:pt x="1219581" y="104012"/>
                  </a:lnTo>
                  <a:lnTo>
                    <a:pt x="1172932" y="128355"/>
                  </a:lnTo>
                  <a:lnTo>
                    <a:pt x="1144158" y="163782"/>
                  </a:lnTo>
                  <a:lnTo>
                    <a:pt x="1138554" y="188087"/>
                  </a:lnTo>
                  <a:lnTo>
                    <a:pt x="1140862" y="204369"/>
                  </a:lnTo>
                  <a:lnTo>
                    <a:pt x="1175385" y="248361"/>
                  </a:lnTo>
                  <a:lnTo>
                    <a:pt x="1226502" y="272289"/>
                  </a:lnTo>
                  <a:lnTo>
                    <a:pt x="1292860" y="280263"/>
                  </a:lnTo>
                  <a:lnTo>
                    <a:pt x="1315005" y="279489"/>
                  </a:lnTo>
                  <a:lnTo>
                    <a:pt x="1336103" y="277169"/>
                  </a:lnTo>
                  <a:lnTo>
                    <a:pt x="1356153" y="273303"/>
                  </a:lnTo>
                  <a:lnTo>
                    <a:pt x="1375156" y="267893"/>
                  </a:lnTo>
                  <a:lnTo>
                    <a:pt x="1378579" y="266534"/>
                  </a:lnTo>
                  <a:lnTo>
                    <a:pt x="1308227" y="266534"/>
                  </a:lnTo>
                  <a:lnTo>
                    <a:pt x="1286127" y="264782"/>
                  </a:lnTo>
                  <a:lnTo>
                    <a:pt x="1248737" y="250766"/>
                  </a:lnTo>
                  <a:lnTo>
                    <a:pt x="1220995" y="223837"/>
                  </a:lnTo>
                  <a:lnTo>
                    <a:pt x="1204976" y="171831"/>
                  </a:lnTo>
                  <a:lnTo>
                    <a:pt x="1205714" y="160377"/>
                  </a:lnTo>
                  <a:lnTo>
                    <a:pt x="1223144" y="125539"/>
                  </a:lnTo>
                  <a:lnTo>
                    <a:pt x="1266698" y="106680"/>
                  </a:lnTo>
                  <a:lnTo>
                    <a:pt x="1285748" y="105156"/>
                  </a:lnTo>
                  <a:lnTo>
                    <a:pt x="1378307" y="105156"/>
                  </a:lnTo>
                  <a:lnTo>
                    <a:pt x="1363757" y="100203"/>
                  </a:lnTo>
                  <a:lnTo>
                    <a:pt x="1332110" y="94488"/>
                  </a:lnTo>
                  <a:lnTo>
                    <a:pt x="1296797" y="92583"/>
                  </a:lnTo>
                  <a:close/>
                </a:path>
                <a:path w="2085340" h="360679">
                  <a:moveTo>
                    <a:pt x="1378307" y="105156"/>
                  </a:moveTo>
                  <a:lnTo>
                    <a:pt x="1285748" y="105156"/>
                  </a:lnTo>
                  <a:lnTo>
                    <a:pt x="1304492" y="106302"/>
                  </a:lnTo>
                  <a:lnTo>
                    <a:pt x="1321498" y="109759"/>
                  </a:lnTo>
                  <a:lnTo>
                    <a:pt x="1366746" y="138483"/>
                  </a:lnTo>
                  <a:lnTo>
                    <a:pt x="1385502" y="175579"/>
                  </a:lnTo>
                  <a:lnTo>
                    <a:pt x="1387856" y="197865"/>
                  </a:lnTo>
                  <a:lnTo>
                    <a:pt x="1386451" y="215342"/>
                  </a:lnTo>
                  <a:lnTo>
                    <a:pt x="1365377" y="251066"/>
                  </a:lnTo>
                  <a:lnTo>
                    <a:pt x="1324800" y="265568"/>
                  </a:lnTo>
                  <a:lnTo>
                    <a:pt x="1308227" y="266534"/>
                  </a:lnTo>
                  <a:lnTo>
                    <a:pt x="1378579" y="266534"/>
                  </a:lnTo>
                  <a:lnTo>
                    <a:pt x="1421643" y="242579"/>
                  </a:lnTo>
                  <a:lnTo>
                    <a:pt x="1449022" y="206930"/>
                  </a:lnTo>
                  <a:lnTo>
                    <a:pt x="1454277" y="183007"/>
                  </a:lnTo>
                  <a:lnTo>
                    <a:pt x="1451893" y="166550"/>
                  </a:lnTo>
                  <a:lnTo>
                    <a:pt x="1444736" y="151082"/>
                  </a:lnTo>
                  <a:lnTo>
                    <a:pt x="1432792" y="136590"/>
                  </a:lnTo>
                  <a:lnTo>
                    <a:pt x="1416050" y="123062"/>
                  </a:lnTo>
                  <a:lnTo>
                    <a:pt x="1391737" y="109728"/>
                  </a:lnTo>
                  <a:lnTo>
                    <a:pt x="1378307" y="105156"/>
                  </a:lnTo>
                  <a:close/>
                </a:path>
                <a:path w="2085340" h="360679">
                  <a:moveTo>
                    <a:pt x="1781302" y="320662"/>
                  </a:moveTo>
                  <a:lnTo>
                    <a:pt x="1744472" y="333235"/>
                  </a:lnTo>
                  <a:lnTo>
                    <a:pt x="1744472" y="344322"/>
                  </a:lnTo>
                  <a:lnTo>
                    <a:pt x="1782635" y="359887"/>
                  </a:lnTo>
                  <a:lnTo>
                    <a:pt x="1792731" y="360299"/>
                  </a:lnTo>
                  <a:lnTo>
                    <a:pt x="1807352" y="359477"/>
                  </a:lnTo>
                  <a:lnTo>
                    <a:pt x="1852929" y="347154"/>
                  </a:lnTo>
                  <a:lnTo>
                    <a:pt x="1884571" y="327825"/>
                  </a:lnTo>
                  <a:lnTo>
                    <a:pt x="1828927" y="327825"/>
                  </a:lnTo>
                  <a:lnTo>
                    <a:pt x="1822957" y="326847"/>
                  </a:lnTo>
                  <a:lnTo>
                    <a:pt x="1803786" y="323057"/>
                  </a:lnTo>
                  <a:lnTo>
                    <a:pt x="1795224" y="321727"/>
                  </a:lnTo>
                  <a:lnTo>
                    <a:pt x="1787733" y="320928"/>
                  </a:lnTo>
                  <a:lnTo>
                    <a:pt x="1781302" y="320662"/>
                  </a:lnTo>
                  <a:close/>
                </a:path>
                <a:path w="2085340" h="360679">
                  <a:moveTo>
                    <a:pt x="1880234" y="97790"/>
                  </a:moveTo>
                  <a:lnTo>
                    <a:pt x="1727707" y="97790"/>
                  </a:lnTo>
                  <a:lnTo>
                    <a:pt x="1727707" y="104902"/>
                  </a:lnTo>
                  <a:lnTo>
                    <a:pt x="1736211" y="106094"/>
                  </a:lnTo>
                  <a:lnTo>
                    <a:pt x="1743440" y="107394"/>
                  </a:lnTo>
                  <a:lnTo>
                    <a:pt x="1782318" y="130302"/>
                  </a:lnTo>
                  <a:lnTo>
                    <a:pt x="1903349" y="267893"/>
                  </a:lnTo>
                  <a:lnTo>
                    <a:pt x="1897612" y="275573"/>
                  </a:lnTo>
                  <a:lnTo>
                    <a:pt x="1873781" y="306528"/>
                  </a:lnTo>
                  <a:lnTo>
                    <a:pt x="1838452" y="327825"/>
                  </a:lnTo>
                  <a:lnTo>
                    <a:pt x="1884571" y="327825"/>
                  </a:lnTo>
                  <a:lnTo>
                    <a:pt x="1892988" y="320365"/>
                  </a:lnTo>
                  <a:lnTo>
                    <a:pt x="1903349" y="308292"/>
                  </a:lnTo>
                  <a:lnTo>
                    <a:pt x="1963753" y="228219"/>
                  </a:lnTo>
                  <a:lnTo>
                    <a:pt x="1931924" y="228219"/>
                  </a:lnTo>
                  <a:lnTo>
                    <a:pt x="1844421" y="130048"/>
                  </a:lnTo>
                  <a:lnTo>
                    <a:pt x="1840610" y="123062"/>
                  </a:lnTo>
                  <a:lnTo>
                    <a:pt x="1840722" y="114173"/>
                  </a:lnTo>
                  <a:lnTo>
                    <a:pt x="1843277" y="111252"/>
                  </a:lnTo>
                  <a:lnTo>
                    <a:pt x="1853946" y="106172"/>
                  </a:lnTo>
                  <a:lnTo>
                    <a:pt x="1861947" y="104902"/>
                  </a:lnTo>
                  <a:lnTo>
                    <a:pt x="1880234" y="104902"/>
                  </a:lnTo>
                  <a:lnTo>
                    <a:pt x="1880234" y="97790"/>
                  </a:lnTo>
                  <a:close/>
                </a:path>
                <a:path w="2085340" h="360679">
                  <a:moveTo>
                    <a:pt x="1598168" y="118237"/>
                  </a:moveTo>
                  <a:lnTo>
                    <a:pt x="1519047" y="118237"/>
                  </a:lnTo>
                  <a:lnTo>
                    <a:pt x="1524253" y="119126"/>
                  </a:lnTo>
                  <a:lnTo>
                    <a:pt x="1528318" y="120904"/>
                  </a:lnTo>
                  <a:lnTo>
                    <a:pt x="1539240" y="166370"/>
                  </a:lnTo>
                  <a:lnTo>
                    <a:pt x="1539240" y="245338"/>
                  </a:lnTo>
                  <a:lnTo>
                    <a:pt x="1499494" y="267627"/>
                  </a:lnTo>
                  <a:lnTo>
                    <a:pt x="1487804" y="267893"/>
                  </a:lnTo>
                  <a:lnTo>
                    <a:pt x="1487804" y="274853"/>
                  </a:lnTo>
                  <a:lnTo>
                    <a:pt x="1655318" y="274853"/>
                  </a:lnTo>
                  <a:lnTo>
                    <a:pt x="1655318" y="267893"/>
                  </a:lnTo>
                  <a:lnTo>
                    <a:pt x="1644911" y="267675"/>
                  </a:lnTo>
                  <a:lnTo>
                    <a:pt x="1635791" y="267020"/>
                  </a:lnTo>
                  <a:lnTo>
                    <a:pt x="1605026" y="255714"/>
                  </a:lnTo>
                  <a:lnTo>
                    <a:pt x="1600453" y="250685"/>
                  </a:lnTo>
                  <a:lnTo>
                    <a:pt x="1598168" y="243268"/>
                  </a:lnTo>
                  <a:lnTo>
                    <a:pt x="1598168" y="148590"/>
                  </a:lnTo>
                  <a:lnTo>
                    <a:pt x="1606671" y="140164"/>
                  </a:lnTo>
                  <a:lnTo>
                    <a:pt x="1615043" y="133000"/>
                  </a:lnTo>
                  <a:lnTo>
                    <a:pt x="1615979" y="132334"/>
                  </a:lnTo>
                  <a:lnTo>
                    <a:pt x="1598168" y="132334"/>
                  </a:lnTo>
                  <a:lnTo>
                    <a:pt x="1598168" y="118237"/>
                  </a:lnTo>
                  <a:close/>
                </a:path>
                <a:path w="2085340" h="360679">
                  <a:moveTo>
                    <a:pt x="2084831" y="97790"/>
                  </a:moveTo>
                  <a:lnTo>
                    <a:pt x="1978405" y="97790"/>
                  </a:lnTo>
                  <a:lnTo>
                    <a:pt x="1978405" y="104902"/>
                  </a:lnTo>
                  <a:lnTo>
                    <a:pt x="1988693" y="104902"/>
                  </a:lnTo>
                  <a:lnTo>
                    <a:pt x="1995804" y="105283"/>
                  </a:lnTo>
                  <a:lnTo>
                    <a:pt x="2003932" y="107061"/>
                  </a:lnTo>
                  <a:lnTo>
                    <a:pt x="2006853" y="108077"/>
                  </a:lnTo>
                  <a:lnTo>
                    <a:pt x="2008758" y="109601"/>
                  </a:lnTo>
                  <a:lnTo>
                    <a:pt x="2010409" y="110743"/>
                  </a:lnTo>
                  <a:lnTo>
                    <a:pt x="2011299" y="112395"/>
                  </a:lnTo>
                  <a:lnTo>
                    <a:pt x="2011299" y="119887"/>
                  </a:lnTo>
                  <a:lnTo>
                    <a:pt x="2009267" y="125095"/>
                  </a:lnTo>
                  <a:lnTo>
                    <a:pt x="2004348" y="131572"/>
                  </a:lnTo>
                  <a:lnTo>
                    <a:pt x="1931924" y="228219"/>
                  </a:lnTo>
                  <a:lnTo>
                    <a:pt x="1963753" y="228219"/>
                  </a:lnTo>
                  <a:lnTo>
                    <a:pt x="2036590" y="131546"/>
                  </a:lnTo>
                  <a:lnTo>
                    <a:pt x="2042645" y="123317"/>
                  </a:lnTo>
                  <a:lnTo>
                    <a:pt x="2046604" y="118490"/>
                  </a:lnTo>
                  <a:lnTo>
                    <a:pt x="2084831" y="104902"/>
                  </a:lnTo>
                  <a:lnTo>
                    <a:pt x="2084831" y="97790"/>
                  </a:lnTo>
                  <a:close/>
                </a:path>
                <a:path w="2085340" h="360679">
                  <a:moveTo>
                    <a:pt x="1682496" y="92583"/>
                  </a:moveTo>
                  <a:lnTo>
                    <a:pt x="1661015" y="95061"/>
                  </a:lnTo>
                  <a:lnTo>
                    <a:pt x="1639808" y="102504"/>
                  </a:lnTo>
                  <a:lnTo>
                    <a:pt x="1618851" y="114935"/>
                  </a:lnTo>
                  <a:lnTo>
                    <a:pt x="1598168" y="132334"/>
                  </a:lnTo>
                  <a:lnTo>
                    <a:pt x="1615979" y="132334"/>
                  </a:lnTo>
                  <a:lnTo>
                    <a:pt x="1623296" y="127123"/>
                  </a:lnTo>
                  <a:lnTo>
                    <a:pt x="1631442" y="122555"/>
                  </a:lnTo>
                  <a:lnTo>
                    <a:pt x="1636395" y="119887"/>
                  </a:lnTo>
                  <a:lnTo>
                    <a:pt x="1641094" y="118618"/>
                  </a:lnTo>
                  <a:lnTo>
                    <a:pt x="1727834" y="118618"/>
                  </a:lnTo>
                  <a:lnTo>
                    <a:pt x="1727834" y="108331"/>
                  </a:lnTo>
                  <a:lnTo>
                    <a:pt x="1691880" y="92987"/>
                  </a:lnTo>
                  <a:lnTo>
                    <a:pt x="1682496" y="92583"/>
                  </a:lnTo>
                  <a:close/>
                </a:path>
                <a:path w="2085340" h="360679">
                  <a:moveTo>
                    <a:pt x="1727834" y="118618"/>
                  </a:moveTo>
                  <a:lnTo>
                    <a:pt x="1650365" y="118618"/>
                  </a:lnTo>
                  <a:lnTo>
                    <a:pt x="1657984" y="120904"/>
                  </a:lnTo>
                  <a:lnTo>
                    <a:pt x="1668399" y="125349"/>
                  </a:lnTo>
                  <a:lnTo>
                    <a:pt x="1675943" y="128256"/>
                  </a:lnTo>
                  <a:lnTo>
                    <a:pt x="1683130" y="130317"/>
                  </a:lnTo>
                  <a:lnTo>
                    <a:pt x="1689937" y="131546"/>
                  </a:lnTo>
                  <a:lnTo>
                    <a:pt x="1696339" y="131953"/>
                  </a:lnTo>
                  <a:lnTo>
                    <a:pt x="1704975" y="131953"/>
                  </a:lnTo>
                  <a:lnTo>
                    <a:pt x="1712341" y="130302"/>
                  </a:lnTo>
                  <a:lnTo>
                    <a:pt x="1718564" y="126746"/>
                  </a:lnTo>
                  <a:lnTo>
                    <a:pt x="1724787" y="123317"/>
                  </a:lnTo>
                  <a:lnTo>
                    <a:pt x="1727745" y="119126"/>
                  </a:lnTo>
                  <a:lnTo>
                    <a:pt x="1727834" y="118618"/>
                  </a:lnTo>
                  <a:close/>
                </a:path>
                <a:path w="2085340" h="360679">
                  <a:moveTo>
                    <a:pt x="1598168" y="92583"/>
                  </a:moveTo>
                  <a:lnTo>
                    <a:pt x="1583181" y="92583"/>
                  </a:lnTo>
                  <a:lnTo>
                    <a:pt x="1484249" y="114173"/>
                  </a:lnTo>
                  <a:lnTo>
                    <a:pt x="1485392" y="116459"/>
                  </a:lnTo>
                  <a:lnTo>
                    <a:pt x="1486916" y="119380"/>
                  </a:lnTo>
                  <a:lnTo>
                    <a:pt x="1487804" y="121158"/>
                  </a:lnTo>
                  <a:lnTo>
                    <a:pt x="1497076" y="119253"/>
                  </a:lnTo>
                  <a:lnTo>
                    <a:pt x="1505457" y="118237"/>
                  </a:lnTo>
                  <a:lnTo>
                    <a:pt x="1598168" y="118237"/>
                  </a:lnTo>
                  <a:lnTo>
                    <a:pt x="1598168" y="92583"/>
                  </a:lnTo>
                  <a:close/>
                </a:path>
                <a:path w="2085340" h="360679">
                  <a:moveTo>
                    <a:pt x="304164" y="267690"/>
                  </a:moveTo>
                  <a:lnTo>
                    <a:pt x="98806" y="267690"/>
                  </a:lnTo>
                  <a:lnTo>
                    <a:pt x="98806" y="274853"/>
                  </a:lnTo>
                  <a:lnTo>
                    <a:pt x="304164" y="274853"/>
                  </a:lnTo>
                  <a:lnTo>
                    <a:pt x="304164" y="267690"/>
                  </a:lnTo>
                  <a:close/>
                </a:path>
                <a:path w="2085340" h="360679">
                  <a:moveTo>
                    <a:pt x="235965" y="29083"/>
                  </a:moveTo>
                  <a:lnTo>
                    <a:pt x="167386" y="29083"/>
                  </a:lnTo>
                  <a:lnTo>
                    <a:pt x="167386" y="229362"/>
                  </a:lnTo>
                  <a:lnTo>
                    <a:pt x="166905" y="239421"/>
                  </a:lnTo>
                  <a:lnTo>
                    <a:pt x="130240" y="267062"/>
                  </a:lnTo>
                  <a:lnTo>
                    <a:pt x="115950" y="267690"/>
                  </a:lnTo>
                  <a:lnTo>
                    <a:pt x="287400" y="267690"/>
                  </a:lnTo>
                  <a:lnTo>
                    <a:pt x="245618" y="259575"/>
                  </a:lnTo>
                  <a:lnTo>
                    <a:pt x="235965" y="229362"/>
                  </a:lnTo>
                  <a:lnTo>
                    <a:pt x="235965" y="29083"/>
                  </a:lnTo>
                  <a:close/>
                </a:path>
                <a:path w="2085340" h="360679">
                  <a:moveTo>
                    <a:pt x="400938" y="12700"/>
                  </a:moveTo>
                  <a:lnTo>
                    <a:pt x="5587" y="12700"/>
                  </a:lnTo>
                  <a:lnTo>
                    <a:pt x="0" y="74168"/>
                  </a:lnTo>
                  <a:lnTo>
                    <a:pt x="13462" y="74168"/>
                  </a:lnTo>
                  <a:lnTo>
                    <a:pt x="15386" y="65762"/>
                  </a:lnTo>
                  <a:lnTo>
                    <a:pt x="18668" y="58261"/>
                  </a:lnTo>
                  <a:lnTo>
                    <a:pt x="52034" y="34115"/>
                  </a:lnTo>
                  <a:lnTo>
                    <a:pt x="93481" y="29251"/>
                  </a:lnTo>
                  <a:lnTo>
                    <a:pt x="109220" y="29083"/>
                  </a:lnTo>
                  <a:lnTo>
                    <a:pt x="402436" y="29083"/>
                  </a:lnTo>
                  <a:lnTo>
                    <a:pt x="400938" y="12700"/>
                  </a:lnTo>
                  <a:close/>
                </a:path>
                <a:path w="2085340" h="360679">
                  <a:moveTo>
                    <a:pt x="402436" y="29083"/>
                  </a:moveTo>
                  <a:lnTo>
                    <a:pt x="304164" y="29083"/>
                  </a:lnTo>
                  <a:lnTo>
                    <a:pt x="318476" y="29416"/>
                  </a:lnTo>
                  <a:lnTo>
                    <a:pt x="331311" y="30416"/>
                  </a:lnTo>
                  <a:lnTo>
                    <a:pt x="369141" y="41243"/>
                  </a:lnTo>
                  <a:lnTo>
                    <a:pt x="392811" y="74168"/>
                  </a:lnTo>
                  <a:lnTo>
                    <a:pt x="406400" y="74168"/>
                  </a:lnTo>
                  <a:lnTo>
                    <a:pt x="402436" y="29083"/>
                  </a:lnTo>
                  <a:close/>
                </a:path>
                <a:path w="2085340" h="360679">
                  <a:moveTo>
                    <a:pt x="542925" y="25273"/>
                  </a:moveTo>
                  <a:lnTo>
                    <a:pt x="464058" y="25273"/>
                  </a:lnTo>
                  <a:lnTo>
                    <a:pt x="469011" y="26162"/>
                  </a:lnTo>
                  <a:lnTo>
                    <a:pt x="476376" y="29464"/>
                  </a:lnTo>
                  <a:lnTo>
                    <a:pt x="483615" y="74549"/>
                  </a:lnTo>
                  <a:lnTo>
                    <a:pt x="483591" y="246037"/>
                  </a:lnTo>
                  <a:lnTo>
                    <a:pt x="482219" y="253263"/>
                  </a:lnTo>
                  <a:lnTo>
                    <a:pt x="479298" y="256870"/>
                  </a:lnTo>
                  <a:lnTo>
                    <a:pt x="476503" y="260477"/>
                  </a:lnTo>
                  <a:lnTo>
                    <a:pt x="433577" y="267893"/>
                  </a:lnTo>
                  <a:lnTo>
                    <a:pt x="433577" y="274853"/>
                  </a:lnTo>
                  <a:lnTo>
                    <a:pt x="595757" y="274853"/>
                  </a:lnTo>
                  <a:lnTo>
                    <a:pt x="595757" y="267893"/>
                  </a:lnTo>
                  <a:lnTo>
                    <a:pt x="584188" y="267705"/>
                  </a:lnTo>
                  <a:lnTo>
                    <a:pt x="574452" y="267142"/>
                  </a:lnTo>
                  <a:lnTo>
                    <a:pt x="542925" y="246938"/>
                  </a:lnTo>
                  <a:lnTo>
                    <a:pt x="542925" y="141224"/>
                  </a:lnTo>
                  <a:lnTo>
                    <a:pt x="555617" y="134244"/>
                  </a:lnTo>
                  <a:lnTo>
                    <a:pt x="565600" y="129412"/>
                  </a:lnTo>
                  <a:lnTo>
                    <a:pt x="542925" y="129412"/>
                  </a:lnTo>
                  <a:lnTo>
                    <a:pt x="542925" y="25273"/>
                  </a:lnTo>
                  <a:close/>
                </a:path>
                <a:path w="2085340" h="360679">
                  <a:moveTo>
                    <a:pt x="721619" y="115951"/>
                  </a:moveTo>
                  <a:lnTo>
                    <a:pt x="624713" y="115951"/>
                  </a:lnTo>
                  <a:lnTo>
                    <a:pt x="632956" y="116236"/>
                  </a:lnTo>
                  <a:lnTo>
                    <a:pt x="640556" y="117094"/>
                  </a:lnTo>
                  <a:lnTo>
                    <a:pt x="674002" y="139922"/>
                  </a:lnTo>
                  <a:lnTo>
                    <a:pt x="677163" y="172212"/>
                  </a:lnTo>
                  <a:lnTo>
                    <a:pt x="677099" y="245910"/>
                  </a:lnTo>
                  <a:lnTo>
                    <a:pt x="642375" y="267658"/>
                  </a:lnTo>
                  <a:lnTo>
                    <a:pt x="631825" y="267893"/>
                  </a:lnTo>
                  <a:lnTo>
                    <a:pt x="624332" y="267893"/>
                  </a:lnTo>
                  <a:lnTo>
                    <a:pt x="624332" y="274853"/>
                  </a:lnTo>
                  <a:lnTo>
                    <a:pt x="784987" y="274853"/>
                  </a:lnTo>
                  <a:lnTo>
                    <a:pt x="784987" y="267893"/>
                  </a:lnTo>
                  <a:lnTo>
                    <a:pt x="774459" y="267722"/>
                  </a:lnTo>
                  <a:lnTo>
                    <a:pt x="765730" y="267211"/>
                  </a:lnTo>
                  <a:lnTo>
                    <a:pt x="741426" y="257835"/>
                  </a:lnTo>
                  <a:lnTo>
                    <a:pt x="738124" y="253707"/>
                  </a:lnTo>
                  <a:lnTo>
                    <a:pt x="736473" y="246037"/>
                  </a:lnTo>
                  <a:lnTo>
                    <a:pt x="736473" y="172212"/>
                  </a:lnTo>
                  <a:lnTo>
                    <a:pt x="736044" y="157039"/>
                  </a:lnTo>
                  <a:lnTo>
                    <a:pt x="734758" y="144462"/>
                  </a:lnTo>
                  <a:lnTo>
                    <a:pt x="732615" y="134457"/>
                  </a:lnTo>
                  <a:lnTo>
                    <a:pt x="729614" y="127000"/>
                  </a:lnTo>
                  <a:lnTo>
                    <a:pt x="724187" y="118661"/>
                  </a:lnTo>
                  <a:lnTo>
                    <a:pt x="721619" y="115951"/>
                  </a:lnTo>
                  <a:close/>
                </a:path>
                <a:path w="2085340" h="360679">
                  <a:moveTo>
                    <a:pt x="652145" y="92583"/>
                  </a:moveTo>
                  <a:lnTo>
                    <a:pt x="605789" y="99187"/>
                  </a:lnTo>
                  <a:lnTo>
                    <a:pt x="561692" y="118737"/>
                  </a:lnTo>
                  <a:lnTo>
                    <a:pt x="542925" y="129412"/>
                  </a:lnTo>
                  <a:lnTo>
                    <a:pt x="565600" y="129412"/>
                  </a:lnTo>
                  <a:lnTo>
                    <a:pt x="567404" y="128539"/>
                  </a:lnTo>
                  <a:lnTo>
                    <a:pt x="578286" y="124096"/>
                  </a:lnTo>
                  <a:lnTo>
                    <a:pt x="615856" y="116260"/>
                  </a:lnTo>
                  <a:lnTo>
                    <a:pt x="624713" y="115951"/>
                  </a:lnTo>
                  <a:lnTo>
                    <a:pt x="721619" y="115951"/>
                  </a:lnTo>
                  <a:lnTo>
                    <a:pt x="717438" y="111537"/>
                  </a:lnTo>
                  <a:lnTo>
                    <a:pt x="678037" y="94615"/>
                  </a:lnTo>
                  <a:lnTo>
                    <a:pt x="665573" y="93087"/>
                  </a:lnTo>
                  <a:lnTo>
                    <a:pt x="652145" y="92583"/>
                  </a:lnTo>
                  <a:close/>
                </a:path>
                <a:path w="2085340" h="360679">
                  <a:moveTo>
                    <a:pt x="542925" y="0"/>
                  </a:moveTo>
                  <a:lnTo>
                    <a:pt x="526414" y="0"/>
                  </a:lnTo>
                  <a:lnTo>
                    <a:pt x="428625" y="21590"/>
                  </a:lnTo>
                  <a:lnTo>
                    <a:pt x="432024" y="26289"/>
                  </a:lnTo>
                  <a:lnTo>
                    <a:pt x="433577" y="28321"/>
                  </a:lnTo>
                  <a:lnTo>
                    <a:pt x="444753" y="26289"/>
                  </a:lnTo>
                  <a:lnTo>
                    <a:pt x="452882" y="25273"/>
                  </a:lnTo>
                  <a:lnTo>
                    <a:pt x="542925" y="25273"/>
                  </a:lnTo>
                  <a:lnTo>
                    <a:pt x="54292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1380" y="5539722"/>
              <a:ext cx="185166" cy="311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194042" y="5516626"/>
              <a:ext cx="184785" cy="29209"/>
            </a:xfrm>
            <a:custGeom>
              <a:avLst/>
              <a:gdLst/>
              <a:ahLst/>
              <a:cxnLst/>
              <a:rect l="l" t="t" r="r" b="b"/>
              <a:pathLst>
                <a:path w="184784" h="29210">
                  <a:moveTo>
                    <a:pt x="184657" y="0"/>
                  </a:moveTo>
                  <a:lnTo>
                    <a:pt x="0" y="0"/>
                  </a:lnTo>
                  <a:lnTo>
                    <a:pt x="0" y="29210"/>
                  </a:lnTo>
                  <a:lnTo>
                    <a:pt x="184657" y="29210"/>
                  </a:lnTo>
                  <a:lnTo>
                    <a:pt x="184657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7464425" y="5345176"/>
            <a:ext cx="2738120" cy="314325"/>
            <a:chOff x="7464425" y="5345176"/>
            <a:chExt cx="2738120" cy="314325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01128" y="5369052"/>
              <a:ext cx="2701289" cy="29032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64425" y="5345176"/>
              <a:ext cx="2700401" cy="288861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2063495" y="1560575"/>
            <a:ext cx="7073265" cy="1004569"/>
            <a:chOff x="2063495" y="1560575"/>
            <a:chExt cx="7073265" cy="1004569"/>
          </a:xfrm>
        </p:grpSpPr>
        <p:sp>
          <p:nvSpPr>
            <p:cNvPr id="15" name="object 15"/>
            <p:cNvSpPr/>
            <p:nvPr/>
          </p:nvSpPr>
          <p:spPr>
            <a:xfrm>
              <a:off x="2063495" y="1560575"/>
              <a:ext cx="7073265" cy="1004569"/>
            </a:xfrm>
            <a:custGeom>
              <a:avLst/>
              <a:gdLst/>
              <a:ahLst/>
              <a:cxnLst/>
              <a:rect l="l" t="t" r="r" b="b"/>
              <a:pathLst>
                <a:path w="7073265" h="1004569">
                  <a:moveTo>
                    <a:pt x="7072883" y="0"/>
                  </a:moveTo>
                  <a:lnTo>
                    <a:pt x="0" y="0"/>
                  </a:lnTo>
                  <a:lnTo>
                    <a:pt x="0" y="1004315"/>
                  </a:lnTo>
                  <a:lnTo>
                    <a:pt x="7072883" y="1004315"/>
                  </a:lnTo>
                  <a:lnTo>
                    <a:pt x="707288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67652" y="2099382"/>
              <a:ext cx="370205" cy="0"/>
            </a:xfrm>
            <a:custGeom>
              <a:avLst/>
              <a:gdLst/>
              <a:ahLst/>
              <a:cxnLst/>
              <a:rect l="l" t="t" r="r" b="b"/>
              <a:pathLst>
                <a:path w="370204">
                  <a:moveTo>
                    <a:pt x="0" y="0"/>
                  </a:moveTo>
                  <a:lnTo>
                    <a:pt x="370071" y="0"/>
                  </a:lnTo>
                </a:path>
              </a:pathLst>
            </a:custGeom>
            <a:ln w="17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609168" y="1583256"/>
            <a:ext cx="128905" cy="8216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5200" spc="-825" dirty="0">
                <a:latin typeface="Symbol"/>
                <a:cs typeface="Symbol"/>
              </a:rPr>
              <a:t></a:t>
            </a:r>
            <a:endParaRPr sz="52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30820" y="1765357"/>
            <a:ext cx="114935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550" spc="25" dirty="0">
                <a:latin typeface="Times New Roman"/>
                <a:cs typeface="Times New Roman"/>
              </a:rPr>
              <a:t>3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8767116" y="1302618"/>
            <a:ext cx="343535" cy="8216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1550" spc="25" dirty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sz="155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800" spc="-1237" baseline="-23504" dirty="0">
                <a:solidFill>
                  <a:srgbClr val="000000"/>
                </a:solidFill>
                <a:latin typeface="Symbol"/>
                <a:cs typeface="Symbol"/>
              </a:rPr>
              <a:t></a:t>
            </a:r>
            <a:endParaRPr sz="7800" baseline="-23504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57010" y="1816144"/>
            <a:ext cx="114935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550" spc="25" dirty="0">
                <a:latin typeface="Times New Roman"/>
                <a:cs typeface="Times New Roman"/>
              </a:rPr>
              <a:t>2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99141" y="1816144"/>
            <a:ext cx="147955" cy="5137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130"/>
              </a:spcBef>
            </a:pPr>
            <a:r>
              <a:rPr sz="1550" spc="25" dirty="0">
                <a:latin typeface="Times New Roman"/>
                <a:cs typeface="Times New Roman"/>
              </a:rPr>
              <a:t>2</a:t>
            </a:r>
            <a:endParaRPr sz="1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550" spc="25" dirty="0">
                <a:latin typeface="Times New Roman"/>
                <a:cs typeface="Times New Roman"/>
              </a:rPr>
              <a:t>0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23142" y="2063485"/>
            <a:ext cx="275590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550" spc="125" dirty="0">
                <a:latin typeface="Times New Roman"/>
                <a:cs typeface="Times New Roman"/>
              </a:rPr>
              <a:t>0</a:t>
            </a:r>
            <a:r>
              <a:rPr sz="1550" i="1" spc="40" dirty="0">
                <a:latin typeface="Times New Roman"/>
                <a:cs typeface="Times New Roman"/>
              </a:rPr>
              <a:t>m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63421" y="1368311"/>
            <a:ext cx="358775" cy="101854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60"/>
              </a:spcBef>
            </a:pPr>
            <a:r>
              <a:rPr sz="4050" i="1" spc="142" baseline="-25720" dirty="0">
                <a:latin typeface="Times New Roman"/>
                <a:cs typeface="Times New Roman"/>
              </a:rPr>
              <a:t>a</a:t>
            </a:r>
            <a:r>
              <a:rPr sz="1550" spc="95" dirty="0">
                <a:latin typeface="Times New Roman"/>
                <a:cs typeface="Times New Roman"/>
              </a:rPr>
              <a:t>2</a:t>
            </a:r>
            <a:endParaRPr sz="155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670"/>
              </a:spcBef>
            </a:pPr>
            <a:r>
              <a:rPr sz="4050" i="1" spc="142" baseline="-25720" dirty="0">
                <a:latin typeface="Times New Roman"/>
                <a:cs typeface="Times New Roman"/>
              </a:rPr>
              <a:t>a</a:t>
            </a:r>
            <a:r>
              <a:rPr sz="1550" spc="95" dirty="0">
                <a:latin typeface="Times New Roman"/>
                <a:cs typeface="Times New Roman"/>
              </a:rPr>
              <a:t>2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58234" y="2063485"/>
            <a:ext cx="880744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  <a:tabLst>
                <a:tab pos="776605" algn="l"/>
              </a:tabLst>
            </a:pPr>
            <a:r>
              <a:rPr sz="1550" spc="35" dirty="0">
                <a:latin typeface="Symbol"/>
                <a:cs typeface="Symbol"/>
              </a:rPr>
              <a:t></a:t>
            </a:r>
            <a:r>
              <a:rPr sz="1550" spc="35" dirty="0">
                <a:latin typeface="Times New Roman"/>
                <a:cs typeface="Times New Roman"/>
              </a:rPr>
              <a:t>	</a:t>
            </a:r>
            <a:r>
              <a:rPr sz="1550" i="1" spc="25" dirty="0">
                <a:latin typeface="Times New Roman"/>
                <a:cs typeface="Times New Roman"/>
              </a:rPr>
              <a:t>k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38018" y="1826223"/>
            <a:ext cx="1153795" cy="4419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  <a:tabLst>
                <a:tab pos="946150" algn="l"/>
              </a:tabLst>
            </a:pPr>
            <a:r>
              <a:rPr sz="2700" i="1" spc="55" dirty="0">
                <a:latin typeface="Times New Roman"/>
                <a:cs typeface="Times New Roman"/>
              </a:rPr>
              <a:t>H</a:t>
            </a:r>
            <a:r>
              <a:rPr sz="2700" i="1" spc="-340" dirty="0">
                <a:latin typeface="Times New Roman"/>
                <a:cs typeface="Times New Roman"/>
              </a:rPr>
              <a:t> </a:t>
            </a:r>
            <a:r>
              <a:rPr sz="2700" spc="200" dirty="0">
                <a:latin typeface="Times New Roman"/>
                <a:cs typeface="Times New Roman"/>
              </a:rPr>
              <a:t>(</a:t>
            </a:r>
            <a:r>
              <a:rPr sz="2700" i="1" spc="145" dirty="0">
                <a:latin typeface="Times New Roman"/>
                <a:cs typeface="Times New Roman"/>
              </a:rPr>
              <a:t>z</a:t>
            </a:r>
            <a:r>
              <a:rPr sz="2700" spc="25" dirty="0">
                <a:latin typeface="Times New Roman"/>
                <a:cs typeface="Times New Roman"/>
              </a:rPr>
              <a:t>)</a:t>
            </a:r>
            <a:r>
              <a:rPr sz="2700" dirty="0">
                <a:latin typeface="Times New Roman"/>
                <a:cs typeface="Times New Roman"/>
              </a:rPr>
              <a:t>	</a:t>
            </a:r>
            <a:r>
              <a:rPr sz="2700" spc="40" dirty="0">
                <a:latin typeface="Symbol"/>
                <a:cs typeface="Symbol"/>
              </a:rPr>
              <a:t>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36334" y="1826223"/>
            <a:ext cx="555625" cy="4419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700" spc="40" dirty="0">
                <a:latin typeface="Symbol"/>
                <a:cs typeface="Symbol"/>
              </a:rPr>
              <a:t>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i="1" spc="55" dirty="0">
                <a:latin typeface="Times New Roman"/>
                <a:cs typeface="Times New Roman"/>
              </a:rPr>
              <a:t>H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46420" y="1718055"/>
            <a:ext cx="4053204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617220" algn="l"/>
                <a:tab pos="1678939" algn="l"/>
                <a:tab pos="2455545" algn="l"/>
                <a:tab pos="3172460" algn="l"/>
              </a:tabLst>
            </a:pPr>
            <a:r>
              <a:rPr sz="2700" spc="60" dirty="0">
                <a:latin typeface="Symbol"/>
                <a:cs typeface="Symbol"/>
              </a:rPr>
              <a:t></a:t>
            </a:r>
            <a:r>
              <a:rPr sz="2700" spc="60" dirty="0">
                <a:latin typeface="Times New Roman"/>
                <a:cs typeface="Times New Roman"/>
              </a:rPr>
              <a:t>	</a:t>
            </a:r>
            <a:r>
              <a:rPr sz="5325" spc="-547" baseline="-3129" dirty="0">
                <a:latin typeface="Symbol"/>
                <a:cs typeface="Symbol"/>
              </a:rPr>
              <a:t></a:t>
            </a:r>
            <a:r>
              <a:rPr sz="2700" spc="245" dirty="0">
                <a:latin typeface="Times New Roman"/>
                <a:cs typeface="Times New Roman"/>
              </a:rPr>
              <a:t>1</a:t>
            </a:r>
            <a:r>
              <a:rPr sz="2700" spc="40" dirty="0">
                <a:latin typeface="Symbol"/>
                <a:cs typeface="Symbol"/>
              </a:rPr>
              <a:t></a:t>
            </a:r>
            <a:r>
              <a:rPr sz="2700" spc="-55" dirty="0">
                <a:latin typeface="Times New Roman"/>
                <a:cs typeface="Times New Roman"/>
              </a:rPr>
              <a:t> </a:t>
            </a:r>
            <a:r>
              <a:rPr sz="2700" i="1" spc="30" dirty="0">
                <a:latin typeface="Times New Roman"/>
                <a:cs typeface="Times New Roman"/>
              </a:rPr>
              <a:t>z</a:t>
            </a:r>
            <a:r>
              <a:rPr sz="2700" i="1" spc="-409" dirty="0">
                <a:latin typeface="Times New Roman"/>
                <a:cs typeface="Times New Roman"/>
              </a:rPr>
              <a:t> </a:t>
            </a:r>
            <a:r>
              <a:rPr sz="5325" spc="-405" baseline="-3129" dirty="0">
                <a:latin typeface="Symbol"/>
                <a:cs typeface="Symbol"/>
              </a:rPr>
              <a:t></a:t>
            </a:r>
            <a:r>
              <a:rPr sz="5325" baseline="-3129" dirty="0">
                <a:latin typeface="Times New Roman"/>
                <a:cs typeface="Times New Roman"/>
              </a:rPr>
              <a:t>	</a:t>
            </a:r>
            <a:r>
              <a:rPr sz="2700" spc="40" dirty="0">
                <a:latin typeface="Symbol"/>
                <a:cs typeface="Symbol"/>
              </a:rPr>
              <a:t></a:t>
            </a:r>
            <a:r>
              <a:rPr sz="2700" spc="-225" dirty="0">
                <a:latin typeface="Times New Roman"/>
                <a:cs typeface="Times New Roman"/>
              </a:rPr>
              <a:t> </a:t>
            </a:r>
            <a:r>
              <a:rPr sz="2700" spc="60" dirty="0">
                <a:latin typeface="Symbol"/>
                <a:cs typeface="Symbol"/>
              </a:rPr>
              <a:t></a:t>
            </a:r>
            <a:r>
              <a:rPr sz="2700" dirty="0">
                <a:latin typeface="Times New Roman"/>
                <a:cs typeface="Times New Roman"/>
              </a:rPr>
              <a:t>	</a:t>
            </a:r>
            <a:r>
              <a:rPr sz="2700" spc="40" dirty="0">
                <a:latin typeface="Symbol"/>
                <a:cs typeface="Symbol"/>
              </a:rPr>
              <a:t></a:t>
            </a:r>
            <a:r>
              <a:rPr sz="2700" spc="-225" dirty="0">
                <a:latin typeface="Times New Roman"/>
                <a:cs typeface="Times New Roman"/>
              </a:rPr>
              <a:t> </a:t>
            </a:r>
            <a:r>
              <a:rPr sz="2700" spc="60" dirty="0">
                <a:latin typeface="Symbol"/>
                <a:cs typeface="Symbol"/>
              </a:rPr>
              <a:t></a:t>
            </a:r>
            <a:r>
              <a:rPr sz="2700" dirty="0">
                <a:latin typeface="Times New Roman"/>
                <a:cs typeface="Times New Roman"/>
              </a:rPr>
              <a:t>	</a:t>
            </a:r>
            <a:r>
              <a:rPr sz="5325" spc="-547" baseline="-3129" dirty="0">
                <a:latin typeface="Symbol"/>
                <a:cs typeface="Symbol"/>
              </a:rPr>
              <a:t></a:t>
            </a:r>
            <a:r>
              <a:rPr sz="2700" spc="229" dirty="0">
                <a:latin typeface="Times New Roman"/>
                <a:cs typeface="Times New Roman"/>
              </a:rPr>
              <a:t>1</a:t>
            </a:r>
            <a:r>
              <a:rPr sz="2700" spc="40" dirty="0">
                <a:latin typeface="Symbol"/>
                <a:cs typeface="Symbol"/>
              </a:rPr>
              <a:t></a:t>
            </a:r>
            <a:r>
              <a:rPr sz="2700" spc="-45" dirty="0">
                <a:latin typeface="Times New Roman"/>
                <a:cs typeface="Times New Roman"/>
              </a:rPr>
              <a:t> </a:t>
            </a:r>
            <a:r>
              <a:rPr sz="2700" i="1" spc="30" dirty="0">
                <a:latin typeface="Times New Roman"/>
                <a:cs typeface="Times New Roman"/>
              </a:rPr>
              <a:t>z</a:t>
            </a:r>
            <a:r>
              <a:rPr sz="2700" i="1" spc="-405" dirty="0">
                <a:latin typeface="Times New Roman"/>
                <a:cs typeface="Times New Roman"/>
              </a:rPr>
              <a:t> </a:t>
            </a:r>
            <a:r>
              <a:rPr sz="5325" spc="-405" baseline="-3129" dirty="0">
                <a:latin typeface="Symbol"/>
                <a:cs typeface="Symbol"/>
              </a:rPr>
              <a:t></a:t>
            </a:r>
            <a:endParaRPr sz="5325" baseline="-3129">
              <a:latin typeface="Symbol"/>
              <a:cs typeface="Symbo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38802" y="1671368"/>
            <a:ext cx="1387171" cy="352038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600443" y="995172"/>
            <a:ext cx="2528570" cy="500380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444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35"/>
              </a:spcBef>
            </a:pPr>
            <a:r>
              <a:rPr sz="2600" spc="105" dirty="0">
                <a:latin typeface="Symbol"/>
                <a:cs typeface="Symbol"/>
              </a:rPr>
              <a:t></a:t>
            </a:r>
            <a:r>
              <a:rPr sz="2250" i="1" spc="67" baseline="-25925" dirty="0">
                <a:latin typeface="Times New Roman"/>
                <a:cs typeface="Times New Roman"/>
              </a:rPr>
              <a:t>m</a:t>
            </a:r>
            <a:r>
              <a:rPr sz="2250" i="1" baseline="-25925" dirty="0">
                <a:latin typeface="Times New Roman"/>
                <a:cs typeface="Times New Roman"/>
              </a:rPr>
              <a:t> </a:t>
            </a:r>
            <a:r>
              <a:rPr sz="2250" i="1" spc="-112" baseline="-25925" dirty="0">
                <a:latin typeface="Times New Roman"/>
                <a:cs typeface="Times New Roman"/>
              </a:rPr>
              <a:t> </a:t>
            </a:r>
            <a:r>
              <a:rPr sz="2600" spc="55" dirty="0">
                <a:latin typeface="Symbol"/>
                <a:cs typeface="Symbol"/>
              </a:rPr>
              <a:t></a:t>
            </a:r>
            <a:r>
              <a:rPr sz="2600" spc="-254" dirty="0">
                <a:latin typeface="Times New Roman"/>
                <a:cs typeface="Times New Roman"/>
              </a:rPr>
              <a:t> </a:t>
            </a:r>
            <a:r>
              <a:rPr sz="2600" spc="110" dirty="0">
                <a:latin typeface="Symbol"/>
                <a:cs typeface="Symbol"/>
              </a:rPr>
              <a:t></a:t>
            </a:r>
            <a:r>
              <a:rPr sz="2250" spc="60" baseline="-25925" dirty="0">
                <a:latin typeface="Symbol"/>
                <a:cs typeface="Symbol"/>
              </a:rPr>
              <a:t></a:t>
            </a:r>
            <a:r>
              <a:rPr sz="2250" baseline="-25925" dirty="0">
                <a:latin typeface="Times New Roman"/>
                <a:cs typeface="Times New Roman"/>
              </a:rPr>
              <a:t> </a:t>
            </a:r>
            <a:r>
              <a:rPr sz="2250" spc="-60" baseline="-25925" dirty="0">
                <a:latin typeface="Times New Roman"/>
                <a:cs typeface="Times New Roman"/>
              </a:rPr>
              <a:t> </a:t>
            </a:r>
            <a:r>
              <a:rPr sz="2600" spc="55" dirty="0">
                <a:latin typeface="Symbol"/>
                <a:cs typeface="Symbol"/>
              </a:rPr>
              <a:t></a:t>
            </a:r>
            <a:r>
              <a:rPr sz="2600" spc="-254" dirty="0">
                <a:latin typeface="Times New Roman"/>
                <a:cs typeface="Times New Roman"/>
              </a:rPr>
              <a:t> </a:t>
            </a:r>
            <a:r>
              <a:rPr sz="2600" spc="114" dirty="0">
                <a:latin typeface="Symbol"/>
                <a:cs typeface="Symbol"/>
              </a:rPr>
              <a:t></a:t>
            </a:r>
            <a:r>
              <a:rPr sz="2250" i="1" spc="37" baseline="-25925" dirty="0">
                <a:latin typeface="Times New Roman"/>
                <a:cs typeface="Times New Roman"/>
              </a:rPr>
              <a:t>k</a:t>
            </a:r>
            <a:r>
              <a:rPr sz="2250" i="1" baseline="-25925" dirty="0">
                <a:latin typeface="Times New Roman"/>
                <a:cs typeface="Times New Roman"/>
              </a:rPr>
              <a:t>  </a:t>
            </a:r>
            <a:r>
              <a:rPr sz="2250" i="1" spc="-254" baseline="-25925" dirty="0">
                <a:latin typeface="Times New Roman"/>
                <a:cs typeface="Times New Roman"/>
              </a:rPr>
              <a:t> </a:t>
            </a:r>
            <a:r>
              <a:rPr sz="2600" spc="55" dirty="0">
                <a:latin typeface="Symbol"/>
                <a:cs typeface="Symbol"/>
              </a:rPr>
              <a:t></a:t>
            </a:r>
            <a:r>
              <a:rPr sz="2600" spc="-360" dirty="0">
                <a:latin typeface="Times New Roman"/>
                <a:cs typeface="Times New Roman"/>
              </a:rPr>
              <a:t> </a:t>
            </a:r>
            <a:r>
              <a:rPr sz="2600" spc="50" dirty="0"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52244" y="4215384"/>
            <a:ext cx="1501140" cy="5842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238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4"/>
              </a:spcBef>
            </a:pPr>
            <a:r>
              <a:rPr sz="3200" dirty="0">
                <a:latin typeface="Times New Roman"/>
                <a:cs typeface="Times New Roman"/>
              </a:rPr>
              <a:t>Theory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11679" y="2929127"/>
            <a:ext cx="2071370" cy="52451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2800" spc="-5" dirty="0">
                <a:latin typeface="Times New Roman"/>
                <a:cs typeface="Times New Roman"/>
              </a:rPr>
              <a:t>Observations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60164" y="2898648"/>
            <a:ext cx="702945" cy="585470"/>
          </a:xfrm>
          <a:prstGeom prst="rect">
            <a:avLst/>
          </a:prstGeom>
          <a:solidFill>
            <a:srgbClr val="FF00FF"/>
          </a:solidFill>
        </p:spPr>
        <p:txBody>
          <a:bodyPr vert="horz" wrap="square" lIns="0" tIns="85090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670"/>
              </a:spcBef>
            </a:pPr>
            <a:r>
              <a:rPr sz="4800" spc="7" baseline="13888" dirty="0">
                <a:latin typeface="Symbol"/>
                <a:cs typeface="Symbol"/>
              </a:rPr>
              <a:t></a:t>
            </a:r>
            <a:r>
              <a:rPr sz="1750" i="1" spc="5" dirty="0">
                <a:latin typeface="Times New Roman"/>
                <a:cs typeface="Times New Roman"/>
              </a:rPr>
              <a:t>obs</a:t>
            </a:r>
            <a:endParaRPr sz="1750">
              <a:latin typeface="Times New Roman"/>
              <a:cs typeface="Times New Roman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738371" y="3785615"/>
            <a:ext cx="6071870" cy="1397635"/>
            <a:chOff x="3738371" y="3785615"/>
            <a:chExt cx="6071870" cy="1397635"/>
          </a:xfrm>
        </p:grpSpPr>
        <p:sp>
          <p:nvSpPr>
            <p:cNvPr id="34" name="object 34"/>
            <p:cNvSpPr/>
            <p:nvPr/>
          </p:nvSpPr>
          <p:spPr>
            <a:xfrm>
              <a:off x="3738371" y="3785615"/>
              <a:ext cx="6071870" cy="1397635"/>
            </a:xfrm>
            <a:custGeom>
              <a:avLst/>
              <a:gdLst/>
              <a:ahLst/>
              <a:cxnLst/>
              <a:rect l="l" t="t" r="r" b="b"/>
              <a:pathLst>
                <a:path w="6071870" h="1397635">
                  <a:moveTo>
                    <a:pt x="6071616" y="0"/>
                  </a:moveTo>
                  <a:lnTo>
                    <a:pt x="0" y="0"/>
                  </a:lnTo>
                  <a:lnTo>
                    <a:pt x="0" y="1397508"/>
                  </a:lnTo>
                  <a:lnTo>
                    <a:pt x="6071616" y="1397508"/>
                  </a:lnTo>
                  <a:lnTo>
                    <a:pt x="6071616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08006" y="4214615"/>
              <a:ext cx="1283335" cy="297815"/>
            </a:xfrm>
            <a:custGeom>
              <a:avLst/>
              <a:gdLst/>
              <a:ahLst/>
              <a:cxnLst/>
              <a:rect l="l" t="t" r="r" b="b"/>
              <a:pathLst>
                <a:path w="1283335" h="297814">
                  <a:moveTo>
                    <a:pt x="0" y="200528"/>
                  </a:moveTo>
                  <a:lnTo>
                    <a:pt x="22923" y="184887"/>
                  </a:lnTo>
                </a:path>
                <a:path w="1283335" h="297814">
                  <a:moveTo>
                    <a:pt x="23484" y="184317"/>
                  </a:moveTo>
                  <a:lnTo>
                    <a:pt x="80768" y="297155"/>
                  </a:lnTo>
                </a:path>
                <a:path w="1283335" h="297814">
                  <a:moveTo>
                    <a:pt x="80768" y="297702"/>
                  </a:moveTo>
                  <a:lnTo>
                    <a:pt x="143175" y="570"/>
                  </a:lnTo>
                </a:path>
                <a:path w="1283335" h="297814">
                  <a:moveTo>
                    <a:pt x="143175" y="0"/>
                  </a:moveTo>
                  <a:lnTo>
                    <a:pt x="1282780" y="0"/>
                  </a:lnTo>
                </a:path>
              </a:pathLst>
            </a:custGeom>
            <a:ln w="3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000567" y="4203443"/>
              <a:ext cx="1285875" cy="304165"/>
            </a:xfrm>
            <a:custGeom>
              <a:avLst/>
              <a:gdLst/>
              <a:ahLst/>
              <a:cxnLst/>
              <a:rect l="l" t="t" r="r" b="b"/>
              <a:pathLst>
                <a:path w="1285875" h="304164">
                  <a:moveTo>
                    <a:pt x="1285774" y="0"/>
                  </a:moveTo>
                  <a:lnTo>
                    <a:pt x="140883" y="0"/>
                  </a:lnTo>
                  <a:lnTo>
                    <a:pt x="83037" y="275358"/>
                  </a:lnTo>
                  <a:lnTo>
                    <a:pt x="32068" y="182652"/>
                  </a:lnTo>
                  <a:lnTo>
                    <a:pt x="0" y="203879"/>
                  </a:lnTo>
                  <a:lnTo>
                    <a:pt x="4584" y="210012"/>
                  </a:lnTo>
                  <a:lnTo>
                    <a:pt x="20045" y="198840"/>
                  </a:lnTo>
                  <a:lnTo>
                    <a:pt x="77306" y="303858"/>
                  </a:lnTo>
                  <a:lnTo>
                    <a:pt x="88768" y="303858"/>
                  </a:lnTo>
                  <a:lnTo>
                    <a:pt x="149467" y="11742"/>
                  </a:lnTo>
                  <a:lnTo>
                    <a:pt x="1285774" y="11742"/>
                  </a:lnTo>
                  <a:lnTo>
                    <a:pt x="1285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767960" y="4012423"/>
              <a:ext cx="1283335" cy="297815"/>
            </a:xfrm>
            <a:custGeom>
              <a:avLst/>
              <a:gdLst/>
              <a:ahLst/>
              <a:cxnLst/>
              <a:rect l="l" t="t" r="r" b="b"/>
              <a:pathLst>
                <a:path w="1283334" h="297814">
                  <a:moveTo>
                    <a:pt x="0" y="200528"/>
                  </a:moveTo>
                  <a:lnTo>
                    <a:pt x="22923" y="184887"/>
                  </a:lnTo>
                </a:path>
                <a:path w="1283334" h="297814">
                  <a:moveTo>
                    <a:pt x="23390" y="184317"/>
                  </a:moveTo>
                  <a:lnTo>
                    <a:pt x="80698" y="297155"/>
                  </a:lnTo>
                </a:path>
                <a:path w="1283334" h="297814">
                  <a:moveTo>
                    <a:pt x="80698" y="297702"/>
                  </a:moveTo>
                  <a:lnTo>
                    <a:pt x="143152" y="570"/>
                  </a:lnTo>
                </a:path>
                <a:path w="1283334" h="297814">
                  <a:moveTo>
                    <a:pt x="143152" y="0"/>
                  </a:moveTo>
                  <a:lnTo>
                    <a:pt x="1282756" y="0"/>
                  </a:lnTo>
                </a:path>
              </a:pathLst>
            </a:custGeom>
            <a:ln w="3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60475" y="4001250"/>
              <a:ext cx="1285875" cy="304165"/>
            </a:xfrm>
            <a:custGeom>
              <a:avLst/>
              <a:gdLst/>
              <a:ahLst/>
              <a:cxnLst/>
              <a:rect l="l" t="t" r="r" b="b"/>
              <a:pathLst>
                <a:path w="1285875" h="304164">
                  <a:moveTo>
                    <a:pt x="1285563" y="0"/>
                  </a:moveTo>
                  <a:lnTo>
                    <a:pt x="140813" y="0"/>
                  </a:lnTo>
                  <a:lnTo>
                    <a:pt x="83037" y="275358"/>
                  </a:lnTo>
                  <a:lnTo>
                    <a:pt x="32513" y="182652"/>
                  </a:lnTo>
                  <a:lnTo>
                    <a:pt x="0" y="203879"/>
                  </a:lnTo>
                  <a:lnTo>
                    <a:pt x="4444" y="210012"/>
                  </a:lnTo>
                  <a:lnTo>
                    <a:pt x="20116" y="198840"/>
                  </a:lnTo>
                  <a:lnTo>
                    <a:pt x="77189" y="303858"/>
                  </a:lnTo>
                  <a:lnTo>
                    <a:pt x="88651" y="303858"/>
                  </a:lnTo>
                  <a:lnTo>
                    <a:pt x="149467" y="11742"/>
                  </a:lnTo>
                  <a:lnTo>
                    <a:pt x="1285563" y="11742"/>
                  </a:lnTo>
                  <a:lnTo>
                    <a:pt x="12855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549201" y="4169379"/>
              <a:ext cx="4104004" cy="931544"/>
            </a:xfrm>
            <a:custGeom>
              <a:avLst/>
              <a:gdLst/>
              <a:ahLst/>
              <a:cxnLst/>
              <a:rect l="l" t="t" r="r" b="b"/>
              <a:pathLst>
                <a:path w="4104004" h="931545">
                  <a:moveTo>
                    <a:pt x="2621745" y="0"/>
                  </a:moveTo>
                  <a:lnTo>
                    <a:pt x="4103792" y="0"/>
                  </a:lnTo>
                </a:path>
                <a:path w="4104004" h="931545">
                  <a:moveTo>
                    <a:pt x="336735" y="470277"/>
                  </a:moveTo>
                  <a:lnTo>
                    <a:pt x="0" y="931081"/>
                  </a:lnTo>
                </a:path>
              </a:pathLst>
            </a:custGeom>
            <a:ln w="11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063348" y="4270692"/>
            <a:ext cx="8064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050" spc="5" dirty="0"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913040" y="4140548"/>
            <a:ext cx="508634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388620" algn="l"/>
              </a:tabLst>
            </a:pPr>
            <a:r>
              <a:rPr sz="1050" i="1" spc="10" dirty="0">
                <a:latin typeface="Times New Roman"/>
                <a:cs typeface="Times New Roman"/>
              </a:rPr>
              <a:t>L	</a:t>
            </a:r>
            <a:r>
              <a:rPr sz="1050" i="1" spc="5" dirty="0">
                <a:latin typeface="Times New Roman"/>
                <a:cs typeface="Times New Roman"/>
              </a:rPr>
              <a:t>th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101904" y="4140548"/>
            <a:ext cx="11112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050" i="1" spc="10" dirty="0">
                <a:latin typeface="Times New Roman"/>
                <a:cs typeface="Times New Roman"/>
              </a:rPr>
              <a:t>m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172959" y="4728703"/>
            <a:ext cx="508634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388620" algn="l"/>
              </a:tabLst>
            </a:pPr>
            <a:r>
              <a:rPr sz="1050" i="1" spc="10" dirty="0">
                <a:latin typeface="Times New Roman"/>
                <a:cs typeface="Times New Roman"/>
              </a:rPr>
              <a:t>L	</a:t>
            </a:r>
            <a:r>
              <a:rPr sz="1050" i="1" spc="5" dirty="0">
                <a:latin typeface="Times New Roman"/>
                <a:cs typeface="Times New Roman"/>
              </a:rPr>
              <a:t>th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781895" y="3985336"/>
            <a:ext cx="528955" cy="29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800" i="1" spc="20" dirty="0">
                <a:latin typeface="Times New Roman"/>
                <a:cs typeface="Times New Roman"/>
              </a:rPr>
              <a:t>d</a:t>
            </a:r>
            <a:r>
              <a:rPr sz="1800" i="1" spc="434" dirty="0">
                <a:latin typeface="Times New Roman"/>
                <a:cs typeface="Times New Roman"/>
              </a:rPr>
              <a:t> </a:t>
            </a:r>
            <a:r>
              <a:rPr sz="1800" spc="85" dirty="0">
                <a:latin typeface="Times New Roman"/>
                <a:cs typeface="Times New Roman"/>
              </a:rPr>
              <a:t>(</a:t>
            </a:r>
            <a:r>
              <a:rPr sz="1800" i="1" spc="85" dirty="0">
                <a:latin typeface="Times New Roman"/>
                <a:cs typeface="Times New Roman"/>
              </a:rPr>
              <a:t>z</a:t>
            </a:r>
            <a:r>
              <a:rPr sz="1800" spc="85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041806" y="4573468"/>
            <a:ext cx="529590" cy="29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800" i="1" spc="20" dirty="0">
                <a:latin typeface="Times New Roman"/>
                <a:cs typeface="Times New Roman"/>
              </a:rPr>
              <a:t>d</a:t>
            </a:r>
            <a:r>
              <a:rPr sz="1800" i="1" spc="440" dirty="0">
                <a:latin typeface="Times New Roman"/>
                <a:cs typeface="Times New Roman"/>
              </a:rPr>
              <a:t> </a:t>
            </a:r>
            <a:r>
              <a:rPr sz="1800" spc="85" dirty="0">
                <a:latin typeface="Times New Roman"/>
                <a:cs typeface="Times New Roman"/>
              </a:rPr>
              <a:t>(</a:t>
            </a:r>
            <a:r>
              <a:rPr sz="1800" i="1" spc="85" dirty="0">
                <a:latin typeface="Times New Roman"/>
                <a:cs typeface="Times New Roman"/>
              </a:rPr>
              <a:t>z</a:t>
            </a:r>
            <a:r>
              <a:rPr sz="1800" spc="85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737615" y="4809170"/>
            <a:ext cx="427990" cy="29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800" i="1" spc="25" dirty="0">
                <a:latin typeface="Times New Roman"/>
                <a:cs typeface="Times New Roman"/>
              </a:rPr>
              <a:t>M</a:t>
            </a:r>
            <a:r>
              <a:rPr sz="1800" i="1" spc="20" dirty="0">
                <a:latin typeface="Times New Roman"/>
                <a:cs typeface="Times New Roman"/>
              </a:rPr>
              <a:t>pc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629214" y="4140548"/>
            <a:ext cx="10604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050" spc="10" dirty="0">
                <a:latin typeface="Symbol"/>
                <a:cs typeface="Symbol"/>
              </a:rPr>
              <a:t></a:t>
            </a:r>
            <a:endParaRPr sz="1050">
              <a:latin typeface="Symbol"/>
              <a:cs typeface="Symbo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950331" y="4320967"/>
            <a:ext cx="58356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477520" algn="l"/>
              </a:tabLst>
            </a:pPr>
            <a:r>
              <a:rPr sz="1050" spc="80" dirty="0">
                <a:latin typeface="Times New Roman"/>
                <a:cs typeface="Times New Roman"/>
              </a:rPr>
              <a:t>0</a:t>
            </a:r>
            <a:r>
              <a:rPr sz="1050" i="1" spc="10" dirty="0">
                <a:latin typeface="Times New Roman"/>
                <a:cs typeface="Times New Roman"/>
              </a:rPr>
              <a:t>m</a:t>
            </a:r>
            <a:r>
              <a:rPr sz="1050" i="1" dirty="0">
                <a:latin typeface="Times New Roman"/>
                <a:cs typeface="Times New Roman"/>
              </a:rPr>
              <a:t>	</a:t>
            </a:r>
            <a:r>
              <a:rPr sz="1050" spc="10" dirty="0">
                <a:latin typeface="Symbol"/>
                <a:cs typeface="Symbol"/>
              </a:rPr>
              <a:t></a:t>
            </a:r>
            <a:endParaRPr sz="1050"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673286" y="3806605"/>
            <a:ext cx="102870" cy="29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800" spc="15" dirty="0">
                <a:latin typeface="Symbol"/>
                <a:cs typeface="Symbol"/>
              </a:rPr>
              <a:t>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622019" y="3833418"/>
            <a:ext cx="611505" cy="29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1800" i="1" spc="155" dirty="0">
                <a:latin typeface="Times New Roman"/>
                <a:cs typeface="Times New Roman"/>
              </a:rPr>
              <a:t>H</a:t>
            </a:r>
            <a:r>
              <a:rPr sz="1575" spc="7" baseline="-23809" dirty="0">
                <a:latin typeface="Times New Roman"/>
                <a:cs typeface="Times New Roman"/>
              </a:rPr>
              <a:t>0</a:t>
            </a:r>
            <a:r>
              <a:rPr sz="1575" spc="-217" baseline="-23809" dirty="0">
                <a:latin typeface="Times New Roman"/>
                <a:cs typeface="Times New Roman"/>
              </a:rPr>
              <a:t> </a:t>
            </a:r>
            <a:r>
              <a:rPr sz="1800" i="1" spc="20" dirty="0">
                <a:latin typeface="Times New Roman"/>
                <a:cs typeface="Times New Roman"/>
              </a:rPr>
              <a:t>d</a:t>
            </a:r>
            <a:r>
              <a:rPr sz="1800" i="1" spc="110" dirty="0">
                <a:latin typeface="Times New Roman"/>
                <a:cs typeface="Times New Roman"/>
              </a:rPr>
              <a:t>z</a:t>
            </a:r>
            <a:r>
              <a:rPr sz="2700" spc="15" baseline="3086" dirty="0">
                <a:latin typeface="Symbol"/>
                <a:cs typeface="Symbol"/>
              </a:rPr>
              <a:t></a:t>
            </a:r>
            <a:endParaRPr sz="2700" baseline="3086">
              <a:latin typeface="Symbol"/>
              <a:cs typeface="Symbo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471211" y="3745774"/>
            <a:ext cx="2313940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668020" algn="l"/>
                <a:tab pos="1833245" algn="l"/>
              </a:tabLst>
            </a:pPr>
            <a:r>
              <a:rPr sz="2700" spc="30" baseline="-41666" dirty="0">
                <a:latin typeface="Symbol"/>
                <a:cs typeface="Symbol"/>
              </a:rPr>
              <a:t></a:t>
            </a:r>
            <a:r>
              <a:rPr sz="2700" spc="60" baseline="-41666" dirty="0">
                <a:latin typeface="Times New Roman"/>
                <a:cs typeface="Times New Roman"/>
              </a:rPr>
              <a:t> </a:t>
            </a:r>
            <a:r>
              <a:rPr sz="1800" i="1" u="sng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i="1" u="sng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1800" i="1" u="sng" spc="-22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525" u="sng" spc="-345" baseline="-3546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</a:t>
            </a:r>
            <a:r>
              <a:rPr sz="1800" u="sng" spc="1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800" u="sng" spc="2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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i="1" u="sng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z</a:t>
            </a:r>
            <a:r>
              <a:rPr sz="1800" i="1" u="sng" spc="-2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525" u="sng" spc="-270" baseline="-3546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</a:t>
            </a:r>
            <a:r>
              <a:rPr sz="3525" u="sng" baseline="-3546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525" spc="-494" baseline="-3546" dirty="0">
                <a:latin typeface="Times New Roman"/>
                <a:cs typeface="Times New Roman"/>
              </a:rPr>
              <a:t> </a:t>
            </a:r>
            <a:r>
              <a:rPr sz="2700" spc="22" baseline="-41666" dirty="0">
                <a:latin typeface="Times New Roman"/>
                <a:cs typeface="Times New Roman"/>
              </a:rPr>
              <a:t>si</a:t>
            </a:r>
            <a:r>
              <a:rPr sz="2700" spc="30" baseline="-41666" dirty="0">
                <a:latin typeface="Times New Roman"/>
                <a:cs typeface="Times New Roman"/>
              </a:rPr>
              <a:t>n</a:t>
            </a:r>
            <a:r>
              <a:rPr sz="2700" spc="-142" baseline="-41666" dirty="0">
                <a:latin typeface="Times New Roman"/>
                <a:cs typeface="Times New Roman"/>
              </a:rPr>
              <a:t> </a:t>
            </a:r>
            <a:r>
              <a:rPr sz="2700" spc="22" baseline="3086" dirty="0">
                <a:latin typeface="Symbol"/>
                <a:cs typeface="Symbol"/>
              </a:rPr>
              <a:t></a:t>
            </a:r>
            <a:endParaRPr sz="2700" baseline="3086">
              <a:latin typeface="Symbol"/>
              <a:cs typeface="Symbo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912526" y="3876932"/>
            <a:ext cx="1224280" cy="408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ts val="1060"/>
              </a:lnSpc>
              <a:spcBef>
                <a:spcPts val="90"/>
              </a:spcBef>
            </a:pPr>
            <a:r>
              <a:rPr sz="1050" i="1" spc="5" dirty="0">
                <a:latin typeface="Times New Roman"/>
                <a:cs typeface="Times New Roman"/>
              </a:rPr>
              <a:t>z</a:t>
            </a:r>
            <a:endParaRPr sz="1050">
              <a:latin typeface="Times New Roman"/>
              <a:cs typeface="Times New Roman"/>
            </a:endParaRPr>
          </a:p>
          <a:p>
            <a:pPr>
              <a:lnSpc>
                <a:spcPts val="1960"/>
              </a:lnSpc>
              <a:tabLst>
                <a:tab pos="357505" algn="l"/>
                <a:tab pos="882650" algn="l"/>
              </a:tabLst>
            </a:pPr>
            <a:r>
              <a:rPr sz="1800" spc="30" dirty="0">
                <a:latin typeface="Symbol"/>
                <a:cs typeface="Symbol"/>
              </a:rPr>
              <a:t></a:t>
            </a:r>
            <a:r>
              <a:rPr sz="1800" spc="30" dirty="0">
                <a:latin typeface="Times New Roman"/>
                <a:cs typeface="Times New Roman"/>
              </a:rPr>
              <a:t>	</a:t>
            </a:r>
            <a:r>
              <a:rPr sz="1800" spc="20" dirty="0">
                <a:latin typeface="Symbol"/>
                <a:cs typeface="Symbol"/>
              </a:rPr>
              <a:t>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Symbol"/>
                <a:cs typeface="Symbol"/>
              </a:rPr>
              <a:t></a:t>
            </a:r>
            <a:r>
              <a:rPr sz="1800" spc="30" dirty="0">
                <a:latin typeface="Times New Roman"/>
                <a:cs typeface="Times New Roman"/>
              </a:rPr>
              <a:t>	</a:t>
            </a:r>
            <a:r>
              <a:rPr sz="1800" spc="80" dirty="0">
                <a:latin typeface="Symbol"/>
                <a:cs typeface="Symbol"/>
              </a:rPr>
              <a:t></a:t>
            </a:r>
            <a:r>
              <a:rPr sz="1800" spc="8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656854" y="4023868"/>
            <a:ext cx="102870" cy="29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800" spc="15" dirty="0">
                <a:latin typeface="Symbol"/>
                <a:cs typeface="Symbol"/>
              </a:rPr>
              <a:t>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039118" y="4094845"/>
            <a:ext cx="1762760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1115060" algn="l"/>
                <a:tab pos="1529080" algn="l"/>
              </a:tabLst>
            </a:pPr>
            <a:r>
              <a:rPr sz="2700" spc="15" baseline="35493" dirty="0">
                <a:latin typeface="Symbol"/>
                <a:cs typeface="Symbol"/>
              </a:rPr>
              <a:t></a:t>
            </a:r>
            <a:r>
              <a:rPr sz="2700" spc="75" baseline="35493" dirty="0">
                <a:latin typeface="Times New Roman"/>
                <a:cs typeface="Times New Roman"/>
              </a:rPr>
              <a:t> </a:t>
            </a:r>
            <a:r>
              <a:rPr sz="1800" i="1" spc="30" dirty="0">
                <a:latin typeface="Times New Roman"/>
                <a:cs typeface="Times New Roman"/>
              </a:rPr>
              <a:t>H</a:t>
            </a:r>
            <a:r>
              <a:rPr sz="1800" i="1" spc="-20" dirty="0">
                <a:latin typeface="Times New Roman"/>
                <a:cs typeface="Times New Roman"/>
              </a:rPr>
              <a:t> </a:t>
            </a:r>
            <a:r>
              <a:rPr sz="3525" spc="-270" baseline="-3546" dirty="0">
                <a:latin typeface="Symbol"/>
                <a:cs typeface="Symbol"/>
              </a:rPr>
              <a:t></a:t>
            </a:r>
            <a:r>
              <a:rPr sz="3525" spc="-517" baseline="-3546" dirty="0">
                <a:latin typeface="Times New Roman"/>
                <a:cs typeface="Times New Roman"/>
              </a:rPr>
              <a:t> </a:t>
            </a:r>
            <a:r>
              <a:rPr sz="1800" i="1" spc="105" dirty="0">
                <a:latin typeface="Times New Roman"/>
                <a:cs typeface="Times New Roman"/>
              </a:rPr>
              <a:t>z</a:t>
            </a:r>
            <a:r>
              <a:rPr sz="2700" spc="-104" baseline="3086" dirty="0">
                <a:latin typeface="Symbol"/>
                <a:cs typeface="Symbol"/>
              </a:rPr>
              <a:t></a:t>
            </a:r>
            <a:r>
              <a:rPr sz="1800" spc="10" dirty="0">
                <a:latin typeface="Times New Roman"/>
                <a:cs typeface="Times New Roman"/>
              </a:rPr>
              <a:t>;</a:t>
            </a:r>
            <a:r>
              <a:rPr sz="1800" spc="-275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Symbol"/>
                <a:cs typeface="Symbol"/>
              </a:rPr>
              <a:t>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10" dirty="0">
                <a:latin typeface="Times New Roman"/>
                <a:cs typeface="Times New Roman"/>
              </a:rPr>
              <a:t>,</a:t>
            </a:r>
            <a:r>
              <a:rPr sz="1800" spc="-250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Symbol"/>
                <a:cs typeface="Symbol"/>
              </a:rPr>
              <a:t>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3525" spc="-270" baseline="-3546" dirty="0">
                <a:latin typeface="Symbol"/>
                <a:cs typeface="Symbol"/>
              </a:rPr>
              <a:t></a:t>
            </a:r>
            <a:r>
              <a:rPr sz="3525" spc="-562" baseline="-3546" dirty="0">
                <a:latin typeface="Times New Roman"/>
                <a:cs typeface="Times New Roman"/>
              </a:rPr>
              <a:t> </a:t>
            </a:r>
            <a:r>
              <a:rPr sz="2700" spc="22" baseline="33950" dirty="0">
                <a:latin typeface="Symbol"/>
                <a:cs typeface="Symbol"/>
              </a:rPr>
              <a:t></a:t>
            </a:r>
            <a:endParaRPr sz="2700" baseline="33950">
              <a:latin typeface="Symbol"/>
              <a:cs typeface="Symbo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684255" y="4187528"/>
            <a:ext cx="1651635" cy="29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467995" algn="l"/>
              </a:tabLst>
            </a:pPr>
            <a:r>
              <a:rPr sz="1800" i="1" spc="155" dirty="0">
                <a:latin typeface="Times New Roman"/>
                <a:cs typeface="Times New Roman"/>
              </a:rPr>
              <a:t>H</a:t>
            </a:r>
            <a:r>
              <a:rPr sz="1575" spc="7" baseline="-23809" dirty="0">
                <a:latin typeface="Times New Roman"/>
                <a:cs typeface="Times New Roman"/>
              </a:rPr>
              <a:t>0</a:t>
            </a:r>
            <a:r>
              <a:rPr sz="1575" baseline="-23809" dirty="0">
                <a:latin typeface="Times New Roman"/>
                <a:cs typeface="Times New Roman"/>
              </a:rPr>
              <a:t>	</a:t>
            </a:r>
            <a:r>
              <a:rPr sz="1800" spc="100" dirty="0">
                <a:latin typeface="Symbol"/>
                <a:cs typeface="Symbol"/>
              </a:rPr>
              <a:t></a:t>
            </a:r>
            <a:r>
              <a:rPr sz="1575" i="1" spc="15" baseline="-23809" dirty="0">
                <a:latin typeface="Times New Roman"/>
                <a:cs typeface="Times New Roman"/>
              </a:rPr>
              <a:t>m</a:t>
            </a:r>
            <a:r>
              <a:rPr sz="1575" i="1" baseline="-23809" dirty="0">
                <a:latin typeface="Times New Roman"/>
                <a:cs typeface="Times New Roman"/>
              </a:rPr>
              <a:t> </a:t>
            </a:r>
            <a:r>
              <a:rPr sz="1575" i="1" spc="44" baseline="-23809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Symbol"/>
                <a:cs typeface="Symbol"/>
              </a:rPr>
              <a:t>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Symbol"/>
                <a:cs typeface="Symbol"/>
              </a:rPr>
              <a:t></a:t>
            </a:r>
            <a:r>
              <a:rPr sz="1575" spc="15" baseline="-23809" dirty="0">
                <a:latin typeface="Symbol"/>
                <a:cs typeface="Symbol"/>
              </a:rPr>
              <a:t></a:t>
            </a:r>
            <a:r>
              <a:rPr sz="1575" baseline="-23809" dirty="0">
                <a:latin typeface="Times New Roman"/>
                <a:cs typeface="Times New Roman"/>
              </a:rPr>
              <a:t> </a:t>
            </a:r>
            <a:r>
              <a:rPr sz="1575" spc="67" baseline="-23809" dirty="0">
                <a:latin typeface="Times New Roman"/>
                <a:cs typeface="Times New Roman"/>
              </a:rPr>
              <a:t> </a:t>
            </a:r>
            <a:r>
              <a:rPr sz="1800" spc="150" dirty="0">
                <a:latin typeface="Symbol"/>
                <a:cs typeface="Symbol"/>
              </a:rPr>
              <a:t></a:t>
            </a:r>
            <a:r>
              <a:rPr sz="1800" spc="2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647886" y="4204286"/>
            <a:ext cx="153670" cy="29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1800" spc="-340" dirty="0">
                <a:latin typeface="Symbol"/>
                <a:cs typeface="Symbol"/>
              </a:rPr>
              <a:t></a:t>
            </a:r>
            <a:r>
              <a:rPr sz="2700" spc="-509" baseline="-9259" dirty="0">
                <a:latin typeface="Symbol"/>
                <a:cs typeface="Symbol"/>
              </a:rPr>
              <a:t></a:t>
            </a:r>
            <a:endParaRPr sz="2700" baseline="-9259">
              <a:latin typeface="Symbol"/>
              <a:cs typeface="Symbo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286612" y="4204286"/>
            <a:ext cx="498475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95"/>
              </a:spcBef>
            </a:pPr>
            <a:r>
              <a:rPr sz="1800" spc="-340" dirty="0">
                <a:latin typeface="Symbol"/>
                <a:cs typeface="Symbol"/>
              </a:rPr>
              <a:t></a:t>
            </a:r>
            <a:r>
              <a:rPr sz="2700" spc="-509" baseline="-9259" dirty="0">
                <a:latin typeface="Symbol"/>
                <a:cs typeface="Symbol"/>
              </a:rPr>
              <a:t></a:t>
            </a:r>
            <a:endParaRPr sz="2700" baseline="-9259">
              <a:latin typeface="Symbol"/>
              <a:cs typeface="Symbol"/>
            </a:endParaRPr>
          </a:p>
          <a:p>
            <a:pPr marL="25400">
              <a:lnSpc>
                <a:spcPct val="100000"/>
              </a:lnSpc>
              <a:spcBef>
                <a:spcPts val="1675"/>
              </a:spcBef>
            </a:pPr>
            <a:r>
              <a:rPr sz="1800" spc="20" dirty="0">
                <a:latin typeface="Symbol"/>
                <a:cs typeface="Symbol"/>
              </a:rPr>
              <a:t>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25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759931" y="4678343"/>
            <a:ext cx="128778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900" spc="-15" dirty="0">
                <a:latin typeface="Symbol"/>
                <a:cs typeface="Symbol"/>
              </a:rPr>
              <a:t></a:t>
            </a:r>
            <a:r>
              <a:rPr sz="1575" i="1" spc="15" baseline="-23809" dirty="0">
                <a:latin typeface="Times New Roman"/>
                <a:cs typeface="Times New Roman"/>
              </a:rPr>
              <a:t>t</a:t>
            </a:r>
            <a:r>
              <a:rPr sz="1575" i="1" spc="7" baseline="-23809" dirty="0">
                <a:latin typeface="Times New Roman"/>
                <a:cs typeface="Times New Roman"/>
              </a:rPr>
              <a:t>h</a:t>
            </a:r>
            <a:r>
              <a:rPr sz="1575" i="1" baseline="-23809" dirty="0">
                <a:latin typeface="Times New Roman"/>
                <a:cs typeface="Times New Roman"/>
              </a:rPr>
              <a:t>  </a:t>
            </a:r>
            <a:r>
              <a:rPr sz="1575" i="1" spc="-150" baseline="-23809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Symbol"/>
                <a:cs typeface="Symbol"/>
              </a:rPr>
              <a:t>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5</a:t>
            </a:r>
            <a:r>
              <a:rPr sz="1800" spc="-28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l</a:t>
            </a:r>
            <a:r>
              <a:rPr sz="1800" spc="20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g</a:t>
            </a:r>
            <a:r>
              <a:rPr sz="1575" baseline="-23809" dirty="0">
                <a:latin typeface="Times New Roman"/>
                <a:cs typeface="Times New Roman"/>
              </a:rPr>
              <a:t>1</a:t>
            </a:r>
            <a:r>
              <a:rPr sz="1575" spc="7" baseline="-23809" dirty="0">
                <a:latin typeface="Times New Roman"/>
                <a:cs typeface="Times New Roman"/>
              </a:rPr>
              <a:t>0</a:t>
            </a:r>
            <a:r>
              <a:rPr sz="1575" baseline="-23809" dirty="0">
                <a:latin typeface="Times New Roman"/>
                <a:cs typeface="Times New Roman"/>
              </a:rPr>
              <a:t> </a:t>
            </a:r>
            <a:r>
              <a:rPr sz="1575" spc="-172" baseline="-23809" dirty="0">
                <a:latin typeface="Times New Roman"/>
                <a:cs typeface="Times New Roman"/>
              </a:rPr>
              <a:t> </a:t>
            </a:r>
            <a:r>
              <a:rPr sz="2700" spc="-1042" baseline="24691" dirty="0">
                <a:latin typeface="Symbol"/>
                <a:cs typeface="Symbol"/>
              </a:rPr>
              <a:t></a:t>
            </a:r>
            <a:r>
              <a:rPr sz="2700" spc="22" baseline="-9259" dirty="0">
                <a:latin typeface="Symbol"/>
                <a:cs typeface="Symbol"/>
              </a:rPr>
              <a:t></a:t>
            </a:r>
            <a:endParaRPr sz="2700" baseline="-9259">
              <a:latin typeface="Symbol"/>
              <a:cs typeface="Symbo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182077" y="4726508"/>
            <a:ext cx="102870" cy="29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800" spc="15" dirty="0">
                <a:latin typeface="Symbol"/>
                <a:cs typeface="Symbol"/>
              </a:rPr>
              <a:t>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919261" y="4870051"/>
            <a:ext cx="102870" cy="29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800" spc="15" dirty="0">
                <a:latin typeface="Symbol"/>
                <a:cs typeface="Symbol"/>
              </a:rPr>
              <a:t>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182077" y="4870051"/>
            <a:ext cx="102870" cy="29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800" spc="15" dirty="0">
                <a:latin typeface="Symbol"/>
                <a:cs typeface="Symbol"/>
              </a:rPr>
              <a:t>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689603" y="5881115"/>
            <a:ext cx="3697604" cy="809625"/>
          </a:xfrm>
          <a:custGeom>
            <a:avLst/>
            <a:gdLst/>
            <a:ahLst/>
            <a:cxnLst/>
            <a:rect l="l" t="t" r="r" b="b"/>
            <a:pathLst>
              <a:path w="3697604" h="809625">
                <a:moveTo>
                  <a:pt x="3697224" y="0"/>
                </a:moveTo>
                <a:lnTo>
                  <a:pt x="0" y="0"/>
                </a:lnTo>
                <a:lnTo>
                  <a:pt x="0" y="809244"/>
                </a:lnTo>
                <a:lnTo>
                  <a:pt x="3697224" y="809244"/>
                </a:lnTo>
                <a:lnTo>
                  <a:pt x="3697224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4035322" y="6056112"/>
            <a:ext cx="9461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500" spc="-195" dirty="0">
                <a:latin typeface="Symbol"/>
                <a:cs typeface="Symbol"/>
              </a:rPr>
              <a:t>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895717" y="6056112"/>
            <a:ext cx="9461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500" spc="-195" dirty="0">
                <a:latin typeface="Symbol"/>
                <a:cs typeface="Symbol"/>
              </a:rPr>
              <a:t>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494179" y="5862662"/>
            <a:ext cx="94615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600" spc="-225" dirty="0">
                <a:latin typeface="Symbol"/>
                <a:cs typeface="Symbol"/>
              </a:rPr>
              <a:t>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502359" y="6311162"/>
            <a:ext cx="1181100" cy="0"/>
          </a:xfrm>
          <a:custGeom>
            <a:avLst/>
            <a:gdLst/>
            <a:ahLst/>
            <a:cxnLst/>
            <a:rect l="l" t="t" r="r" b="b"/>
            <a:pathLst>
              <a:path w="1181100">
                <a:moveTo>
                  <a:pt x="0" y="0"/>
                </a:moveTo>
                <a:lnTo>
                  <a:pt x="1181067" y="0"/>
                </a:lnTo>
              </a:path>
            </a:pathLst>
          </a:custGeom>
          <a:ln w="124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6572950" y="5886231"/>
            <a:ext cx="84455" cy="196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100" spc="10" dirty="0">
                <a:latin typeface="Times New Roman"/>
                <a:cs typeface="Times New Roman"/>
              </a:rPr>
              <a:t>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909331" y="6107476"/>
            <a:ext cx="84455" cy="196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100" spc="10" dirty="0">
                <a:latin typeface="Times New Roman"/>
                <a:cs typeface="Times New Roman"/>
              </a:rPr>
              <a:t>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745967" y="6098009"/>
            <a:ext cx="209550" cy="196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100" i="1" dirty="0">
                <a:latin typeface="Times New Roman"/>
                <a:cs typeface="Times New Roman"/>
              </a:rPr>
              <a:t>ob</a:t>
            </a:r>
            <a:r>
              <a:rPr sz="1100" i="1" spc="10" dirty="0">
                <a:latin typeface="Times New Roman"/>
                <a:cs typeface="Times New Roman"/>
              </a:rPr>
              <a:t>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344251" y="6098009"/>
            <a:ext cx="124460" cy="196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100" i="1" spc="10" dirty="0">
                <a:latin typeface="Times New Roman"/>
                <a:cs typeface="Times New Roman"/>
              </a:rPr>
              <a:t>th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057665" y="6302102"/>
            <a:ext cx="208279" cy="3702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14"/>
              </a:spcBef>
            </a:pPr>
            <a:r>
              <a:rPr sz="1100" spc="10" dirty="0">
                <a:latin typeface="Times New Roman"/>
                <a:cs typeface="Times New Roman"/>
              </a:rPr>
              <a:t>2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sz="1100" i="1" dirty="0">
                <a:latin typeface="Times New Roman"/>
                <a:cs typeface="Times New Roman"/>
              </a:rPr>
              <a:t>obs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253056" y="5807653"/>
            <a:ext cx="528320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1500" i="1" spc="10" dirty="0">
                <a:latin typeface="Times New Roman"/>
                <a:cs typeface="Times New Roman"/>
              </a:rPr>
              <a:t>N</a:t>
            </a:r>
            <a:r>
              <a:rPr sz="1500" i="1" spc="305" dirty="0">
                <a:latin typeface="Times New Roman"/>
                <a:cs typeface="Times New Roman"/>
              </a:rPr>
              <a:t> </a:t>
            </a:r>
            <a:r>
              <a:rPr sz="3900" spc="-120" baseline="-9615" dirty="0">
                <a:latin typeface="Symbol"/>
                <a:cs typeface="Symbol"/>
              </a:rPr>
              <a:t></a:t>
            </a:r>
            <a:r>
              <a:rPr sz="3075" spc="-120" baseline="-8130" dirty="0">
                <a:latin typeface="Symbol"/>
                <a:cs typeface="Symbol"/>
              </a:rPr>
              <a:t></a:t>
            </a:r>
            <a:endParaRPr sz="3075" baseline="-8130">
              <a:latin typeface="Symbol"/>
              <a:cs typeface="Symbo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884513" y="6295108"/>
            <a:ext cx="16256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050" spc="-60" dirty="0">
                <a:latin typeface="Symbol"/>
                <a:cs typeface="Symbol"/>
              </a:rPr>
              <a:t>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330290" y="6281994"/>
            <a:ext cx="529590" cy="196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417830" algn="l"/>
              </a:tabLst>
            </a:pPr>
            <a:r>
              <a:rPr sz="1100" i="1" spc="20" dirty="0">
                <a:latin typeface="Times New Roman"/>
                <a:cs typeface="Times New Roman"/>
              </a:rPr>
              <a:t>m	</a:t>
            </a:r>
            <a:r>
              <a:rPr sz="1100" spc="15" dirty="0">
                <a:latin typeface="Symbol"/>
                <a:cs typeface="Symbol"/>
              </a:rPr>
              <a:t></a:t>
            </a:r>
            <a:endParaRPr sz="1100">
              <a:latin typeface="Symbol"/>
              <a:cs typeface="Symbo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225901" y="6379624"/>
            <a:ext cx="26797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00" i="1" spc="105" dirty="0">
                <a:latin typeface="Times New Roman"/>
                <a:cs typeface="Times New Roman"/>
              </a:rPr>
              <a:t>i</a:t>
            </a:r>
            <a:r>
              <a:rPr sz="1500" spc="-95" dirty="0">
                <a:latin typeface="Symbol"/>
                <a:cs typeface="Symbol"/>
              </a:rPr>
              <a:t></a:t>
            </a:r>
            <a:r>
              <a:rPr sz="1500" spc="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018254" y="5917104"/>
            <a:ext cx="33782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900" spc="30" dirty="0">
                <a:latin typeface="Symbol"/>
                <a:cs typeface="Symbol"/>
              </a:rPr>
              <a:t></a:t>
            </a:r>
            <a:r>
              <a:rPr sz="1900" spc="-120" dirty="0">
                <a:latin typeface="Times New Roman"/>
                <a:cs typeface="Times New Roman"/>
              </a:rPr>
              <a:t> </a:t>
            </a:r>
            <a:r>
              <a:rPr sz="2050" spc="-55" dirty="0">
                <a:latin typeface="Symbol"/>
                <a:cs typeface="Symbol"/>
              </a:rPr>
              <a:t>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742744" y="6100484"/>
            <a:ext cx="144081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389255" algn="l"/>
                <a:tab pos="719455" algn="l"/>
                <a:tab pos="1290955" algn="l"/>
              </a:tabLst>
            </a:pPr>
            <a:r>
              <a:rPr sz="2050" spc="-55" dirty="0">
                <a:latin typeface="Symbol"/>
                <a:cs typeface="Symbol"/>
              </a:rPr>
              <a:t></a:t>
            </a:r>
            <a:r>
              <a:rPr sz="2050" spc="-55" dirty="0">
                <a:latin typeface="Times New Roman"/>
                <a:cs typeface="Times New Roman"/>
              </a:rPr>
              <a:t>	</a:t>
            </a:r>
            <a:r>
              <a:rPr sz="1900" spc="40" dirty="0">
                <a:latin typeface="Symbol"/>
                <a:cs typeface="Symbol"/>
              </a:rPr>
              <a:t></a:t>
            </a:r>
            <a:r>
              <a:rPr sz="1900" spc="40" dirty="0">
                <a:latin typeface="Times New Roman"/>
                <a:cs typeface="Times New Roman"/>
              </a:rPr>
              <a:t>	</a:t>
            </a:r>
            <a:r>
              <a:rPr sz="1900" spc="10" dirty="0">
                <a:latin typeface="Times New Roman"/>
                <a:cs typeface="Times New Roman"/>
              </a:rPr>
              <a:t>,</a:t>
            </a:r>
            <a:r>
              <a:rPr sz="1900" spc="-275" dirty="0">
                <a:latin typeface="Times New Roman"/>
                <a:cs typeface="Times New Roman"/>
              </a:rPr>
              <a:t> </a:t>
            </a:r>
            <a:r>
              <a:rPr sz="1900" spc="40" dirty="0">
                <a:latin typeface="Symbol"/>
                <a:cs typeface="Symbol"/>
              </a:rPr>
              <a:t>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spc="30" dirty="0">
                <a:latin typeface="Symbol"/>
                <a:cs typeface="Symbol"/>
              </a:rPr>
              <a:t>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753145" y="6114044"/>
            <a:ext cx="58991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900" spc="30" dirty="0">
                <a:latin typeface="Symbol"/>
                <a:cs typeface="Symbol"/>
              </a:rPr>
              <a:t></a:t>
            </a:r>
            <a:r>
              <a:rPr sz="1900" spc="-80" dirty="0">
                <a:latin typeface="Times New Roman"/>
                <a:cs typeface="Times New Roman"/>
              </a:rPr>
              <a:t> </a:t>
            </a:r>
            <a:r>
              <a:rPr sz="1900" spc="10" dirty="0">
                <a:latin typeface="Times New Roman"/>
                <a:cs typeface="Times New Roman"/>
              </a:rPr>
              <a:t>min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241436" y="6098106"/>
            <a:ext cx="22542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300" spc="30" dirty="0">
                <a:latin typeface="Symbol"/>
                <a:cs typeface="Symbol"/>
              </a:rPr>
              <a:t>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685032" y="5876544"/>
            <a:ext cx="3706495" cy="818515"/>
          </a:xfrm>
          <a:custGeom>
            <a:avLst/>
            <a:gdLst/>
            <a:ahLst/>
            <a:cxnLst/>
            <a:rect l="l" t="t" r="r" b="b"/>
            <a:pathLst>
              <a:path w="3706495" h="818515">
                <a:moveTo>
                  <a:pt x="0" y="818387"/>
                </a:moveTo>
                <a:lnTo>
                  <a:pt x="3706367" y="818387"/>
                </a:lnTo>
                <a:lnTo>
                  <a:pt x="3706367" y="0"/>
                </a:lnTo>
                <a:lnTo>
                  <a:pt x="0" y="0"/>
                </a:lnTo>
                <a:lnTo>
                  <a:pt x="0" y="818387"/>
                </a:lnTo>
                <a:close/>
              </a:path>
            </a:pathLst>
          </a:custGeom>
          <a:ln w="9143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5303520" y="2904744"/>
            <a:ext cx="727075" cy="571500"/>
          </a:xfrm>
          <a:prstGeom prst="rect">
            <a:avLst/>
          </a:prstGeom>
          <a:solidFill>
            <a:srgbClr val="FF00FF"/>
          </a:solidFill>
        </p:spPr>
        <p:txBody>
          <a:bodyPr vert="horz" wrap="square" lIns="0" tIns="75565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595"/>
              </a:spcBef>
            </a:pPr>
            <a:r>
              <a:rPr sz="4800" spc="225" baseline="13888" dirty="0">
                <a:latin typeface="Symbol"/>
                <a:cs typeface="Symbol"/>
              </a:rPr>
              <a:t></a:t>
            </a:r>
            <a:r>
              <a:rPr sz="1750" i="1" spc="150" dirty="0">
                <a:latin typeface="Times New Roman"/>
                <a:cs typeface="Times New Roman"/>
              </a:rPr>
              <a:t>obs</a:t>
            </a:r>
            <a:endParaRPr sz="1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1758" y="580633"/>
            <a:ext cx="4029075" cy="531458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024377" y="1929383"/>
            <a:ext cx="7625080" cy="2132965"/>
            <a:chOff x="3024377" y="1929383"/>
            <a:chExt cx="7625080" cy="213296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1499" y="1929383"/>
              <a:ext cx="4647453" cy="21324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24378" y="2116327"/>
              <a:ext cx="4719955" cy="1610995"/>
            </a:xfrm>
            <a:custGeom>
              <a:avLst/>
              <a:gdLst/>
              <a:ahLst/>
              <a:cxnLst/>
              <a:rect l="l" t="t" r="r" b="b"/>
              <a:pathLst>
                <a:path w="4719955" h="1610995">
                  <a:moveTo>
                    <a:pt x="4719828" y="1157859"/>
                  </a:moveTo>
                  <a:lnTo>
                    <a:pt x="3695039" y="842530"/>
                  </a:lnTo>
                  <a:lnTo>
                    <a:pt x="4644644" y="754888"/>
                  </a:lnTo>
                  <a:lnTo>
                    <a:pt x="4642231" y="728980"/>
                  </a:lnTo>
                  <a:lnTo>
                    <a:pt x="3629787" y="822464"/>
                  </a:lnTo>
                  <a:lnTo>
                    <a:pt x="1075321" y="36436"/>
                  </a:lnTo>
                  <a:lnTo>
                    <a:pt x="1116330" y="26797"/>
                  </a:lnTo>
                  <a:lnTo>
                    <a:pt x="1123315" y="25273"/>
                  </a:lnTo>
                  <a:lnTo>
                    <a:pt x="1125118" y="22352"/>
                  </a:lnTo>
                  <a:lnTo>
                    <a:pt x="1127633" y="18288"/>
                  </a:lnTo>
                  <a:lnTo>
                    <a:pt x="1124331" y="4318"/>
                  </a:lnTo>
                  <a:lnTo>
                    <a:pt x="1117473" y="0"/>
                  </a:lnTo>
                  <a:lnTo>
                    <a:pt x="1001268" y="27178"/>
                  </a:lnTo>
                  <a:lnTo>
                    <a:pt x="1082040" y="114935"/>
                  </a:lnTo>
                  <a:lnTo>
                    <a:pt x="1090295" y="115316"/>
                  </a:lnTo>
                  <a:lnTo>
                    <a:pt x="1100836" y="105537"/>
                  </a:lnTo>
                  <a:lnTo>
                    <a:pt x="1101090" y="97409"/>
                  </a:lnTo>
                  <a:lnTo>
                    <a:pt x="1096264" y="92075"/>
                  </a:lnTo>
                  <a:lnTo>
                    <a:pt x="1067841" y="61239"/>
                  </a:lnTo>
                  <a:lnTo>
                    <a:pt x="3562019" y="828713"/>
                  </a:lnTo>
                  <a:lnTo>
                    <a:pt x="2536228" y="923429"/>
                  </a:lnTo>
                  <a:lnTo>
                    <a:pt x="1075283" y="465061"/>
                  </a:lnTo>
                  <a:lnTo>
                    <a:pt x="1116330" y="455676"/>
                  </a:lnTo>
                  <a:lnTo>
                    <a:pt x="1123315" y="454152"/>
                  </a:lnTo>
                  <a:lnTo>
                    <a:pt x="1125423" y="450723"/>
                  </a:lnTo>
                  <a:lnTo>
                    <a:pt x="1127633" y="447167"/>
                  </a:lnTo>
                  <a:lnTo>
                    <a:pt x="1126109" y="440182"/>
                  </a:lnTo>
                  <a:lnTo>
                    <a:pt x="1124458" y="433197"/>
                  </a:lnTo>
                  <a:lnTo>
                    <a:pt x="1117600" y="428879"/>
                  </a:lnTo>
                  <a:lnTo>
                    <a:pt x="1001268" y="455422"/>
                  </a:lnTo>
                  <a:lnTo>
                    <a:pt x="1081532" y="543687"/>
                  </a:lnTo>
                  <a:lnTo>
                    <a:pt x="1089787" y="544068"/>
                  </a:lnTo>
                  <a:lnTo>
                    <a:pt x="1094994" y="539242"/>
                  </a:lnTo>
                  <a:lnTo>
                    <a:pt x="1100328" y="534416"/>
                  </a:lnTo>
                  <a:lnTo>
                    <a:pt x="1100709" y="526161"/>
                  </a:lnTo>
                  <a:lnTo>
                    <a:pt x="1095883" y="520954"/>
                  </a:lnTo>
                  <a:lnTo>
                    <a:pt x="1067536" y="489826"/>
                  </a:lnTo>
                  <a:lnTo>
                    <a:pt x="2469375" y="929601"/>
                  </a:lnTo>
                  <a:lnTo>
                    <a:pt x="71996" y="1150924"/>
                  </a:lnTo>
                  <a:lnTo>
                    <a:pt x="112141" y="1122299"/>
                  </a:lnTo>
                  <a:lnTo>
                    <a:pt x="113411" y="1114171"/>
                  </a:lnTo>
                  <a:lnTo>
                    <a:pt x="109347" y="1108329"/>
                  </a:lnTo>
                  <a:lnTo>
                    <a:pt x="105156" y="1102614"/>
                  </a:lnTo>
                  <a:lnTo>
                    <a:pt x="97028" y="1101217"/>
                  </a:lnTo>
                  <a:lnTo>
                    <a:pt x="0" y="1170559"/>
                  </a:lnTo>
                  <a:lnTo>
                    <a:pt x="108077" y="1220978"/>
                  </a:lnTo>
                  <a:lnTo>
                    <a:pt x="115824" y="1218184"/>
                  </a:lnTo>
                  <a:lnTo>
                    <a:pt x="121920" y="1205230"/>
                  </a:lnTo>
                  <a:lnTo>
                    <a:pt x="118999" y="1197483"/>
                  </a:lnTo>
                  <a:lnTo>
                    <a:pt x="83883" y="1181100"/>
                  </a:lnTo>
                  <a:lnTo>
                    <a:pt x="74422" y="1176693"/>
                  </a:lnTo>
                  <a:lnTo>
                    <a:pt x="2533586" y="949731"/>
                  </a:lnTo>
                  <a:lnTo>
                    <a:pt x="4640707" y="1610741"/>
                  </a:lnTo>
                  <a:lnTo>
                    <a:pt x="4648454" y="1586103"/>
                  </a:lnTo>
                  <a:lnTo>
                    <a:pt x="2600426" y="943571"/>
                  </a:lnTo>
                  <a:lnTo>
                    <a:pt x="3627272" y="848791"/>
                  </a:lnTo>
                  <a:lnTo>
                    <a:pt x="4712208" y="1182624"/>
                  </a:lnTo>
                  <a:lnTo>
                    <a:pt x="4719828" y="1157859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443" y="222400"/>
            <a:ext cx="6198421" cy="64680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61253" y="2161413"/>
            <a:ext cx="1010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557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Ia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2438" y="295732"/>
            <a:ext cx="67373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0000"/>
                </a:solidFill>
                <a:latin typeface="SimSun"/>
                <a:cs typeface="SimSun"/>
              </a:rPr>
              <a:t>五种主要的暗能量观测方法</a:t>
            </a:r>
            <a:endParaRPr sz="4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6500" y="1429639"/>
            <a:ext cx="9180195" cy="4246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7995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美国</a:t>
            </a:r>
            <a:r>
              <a:rPr sz="2400" dirty="0">
                <a:latin typeface="Times New Roman"/>
                <a:cs typeface="Times New Roman"/>
              </a:rPr>
              <a:t>Dark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Energy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Task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Force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Report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85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buFont typeface="Arial MT"/>
              <a:buChar char="•"/>
              <a:tabLst>
                <a:tab pos="195580" algn="l"/>
              </a:tabLst>
            </a:pPr>
            <a:r>
              <a:rPr sz="2400" dirty="0">
                <a:latin typeface="SimSun"/>
                <a:cs typeface="SimSun"/>
              </a:rPr>
              <a:t>宇宙微波背景辐射</a:t>
            </a:r>
            <a:r>
              <a:rPr sz="2400" spc="-600" dirty="0">
                <a:latin typeface="SimSun"/>
                <a:cs typeface="SimSun"/>
              </a:rPr>
              <a:t> </a:t>
            </a:r>
            <a:r>
              <a:rPr sz="2400" dirty="0">
                <a:latin typeface="SimSun"/>
                <a:cs typeface="SimSun"/>
              </a:rPr>
              <a:t>（目前已接近完善）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250">
              <a:latin typeface="SimSun"/>
              <a:cs typeface="SimSun"/>
            </a:endParaRPr>
          </a:p>
          <a:p>
            <a:pPr marL="195580" indent="-182880">
              <a:lnSpc>
                <a:spcPct val="100000"/>
              </a:lnSpc>
              <a:buFont typeface="Arial MT"/>
              <a:buChar char="•"/>
              <a:tabLst>
                <a:tab pos="195580" algn="l"/>
              </a:tabLst>
            </a:pPr>
            <a:r>
              <a:rPr sz="2400" dirty="0">
                <a:latin typeface="SimSun"/>
                <a:cs typeface="SimSun"/>
              </a:rPr>
              <a:t>超新星</a:t>
            </a:r>
            <a:r>
              <a:rPr sz="2400" spc="-600" dirty="0">
                <a:latin typeface="SimSun"/>
                <a:cs typeface="SimSun"/>
              </a:rPr>
              <a:t> </a:t>
            </a:r>
            <a:r>
              <a:rPr sz="2400" dirty="0">
                <a:latin typeface="SimSun"/>
                <a:cs typeface="SimSun"/>
              </a:rPr>
              <a:t>（经验规律，系统误差）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250">
              <a:latin typeface="SimSun"/>
              <a:cs typeface="SimSun"/>
            </a:endParaRPr>
          </a:p>
          <a:p>
            <a:pPr marL="195580" indent="-182880">
              <a:lnSpc>
                <a:spcPct val="100000"/>
              </a:lnSpc>
              <a:buFont typeface="Arial MT"/>
              <a:buChar char="•"/>
              <a:tabLst>
                <a:tab pos="195580" algn="l"/>
              </a:tabLst>
            </a:pPr>
            <a:r>
              <a:rPr sz="2400" dirty="0">
                <a:latin typeface="SimSun"/>
                <a:cs typeface="SimSun"/>
              </a:rPr>
              <a:t>星系团</a:t>
            </a:r>
            <a:r>
              <a:rPr sz="2400" spc="-600" dirty="0">
                <a:latin typeface="SimSun"/>
                <a:cs typeface="SimSun"/>
              </a:rPr>
              <a:t> </a:t>
            </a:r>
            <a:r>
              <a:rPr sz="2400" dirty="0">
                <a:latin typeface="SimSun"/>
                <a:cs typeface="SimSun"/>
              </a:rPr>
              <a:t>（经验规律，系统误差）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Arial MT"/>
              <a:buChar char="•"/>
            </a:pPr>
            <a:endParaRPr sz="2200">
              <a:latin typeface="SimSun"/>
              <a:cs typeface="SimSun"/>
            </a:endParaRPr>
          </a:p>
          <a:p>
            <a:pPr marL="195580" indent="-182880">
              <a:lnSpc>
                <a:spcPct val="100000"/>
              </a:lnSpc>
              <a:buFont typeface="Arial MT"/>
              <a:buChar char="•"/>
              <a:tabLst>
                <a:tab pos="195580" algn="l"/>
              </a:tabLst>
            </a:pPr>
            <a:r>
              <a:rPr sz="2400" dirty="0">
                <a:latin typeface="SimSun"/>
                <a:cs typeface="SimSun"/>
              </a:rPr>
              <a:t>重子声波振荡</a:t>
            </a:r>
            <a:r>
              <a:rPr sz="2400" spc="-600" dirty="0">
                <a:latin typeface="SimSun"/>
                <a:cs typeface="SimSun"/>
              </a:rPr>
              <a:t> </a:t>
            </a:r>
            <a:r>
              <a:rPr sz="2400" dirty="0">
                <a:latin typeface="SimSun"/>
                <a:cs typeface="SimSun"/>
              </a:rPr>
              <a:t>（物理规律）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250">
              <a:latin typeface="SimSun"/>
              <a:cs typeface="SimSun"/>
            </a:endParaRPr>
          </a:p>
          <a:p>
            <a:pPr marL="195580" indent="-182880">
              <a:lnSpc>
                <a:spcPct val="100000"/>
              </a:lnSpc>
              <a:buFont typeface="Arial MT"/>
              <a:buChar char="•"/>
              <a:tabLst>
                <a:tab pos="195580" algn="l"/>
              </a:tabLst>
            </a:pPr>
            <a:r>
              <a:rPr sz="2400" dirty="0">
                <a:latin typeface="SimSun"/>
                <a:cs typeface="SimSun"/>
              </a:rPr>
              <a:t>弱引力透镜</a:t>
            </a:r>
            <a:r>
              <a:rPr sz="2400" spc="-600" dirty="0">
                <a:latin typeface="SimSun"/>
                <a:cs typeface="SimSun"/>
              </a:rPr>
              <a:t> </a:t>
            </a:r>
            <a:r>
              <a:rPr sz="2400" dirty="0">
                <a:latin typeface="SimSun"/>
                <a:cs typeface="SimSun"/>
              </a:rPr>
              <a:t>（物理规律）</a:t>
            </a:r>
            <a:endParaRPr sz="2400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6183" y="1879092"/>
            <a:ext cx="2252472" cy="11262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75292" y="2191511"/>
            <a:ext cx="1866900" cy="16291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16240" y="3311778"/>
            <a:ext cx="1655253" cy="153797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81743" y="4364735"/>
            <a:ext cx="2569463" cy="192938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89191" y="5099303"/>
            <a:ext cx="2194560" cy="146761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5121" y="472566"/>
            <a:ext cx="33813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0000"/>
                </a:solidFill>
                <a:latin typeface="SimSun"/>
                <a:cs typeface="SimSun"/>
              </a:rPr>
              <a:t>重子声波振荡</a:t>
            </a:r>
            <a:endParaRPr sz="4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8382" y="1380591"/>
            <a:ext cx="9618345" cy="41865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600" dirty="0">
                <a:latin typeface="SimSun"/>
                <a:cs typeface="SimSun"/>
              </a:rPr>
              <a:t>在宇宙</a:t>
            </a:r>
            <a:r>
              <a:rPr sz="2600" spc="-15" dirty="0">
                <a:latin typeface="SimSun"/>
                <a:cs typeface="SimSun"/>
              </a:rPr>
              <a:t>的</a:t>
            </a:r>
            <a:r>
              <a:rPr sz="2600" dirty="0">
                <a:latin typeface="SimSun"/>
                <a:cs typeface="SimSun"/>
              </a:rPr>
              <a:t>早期，</a:t>
            </a:r>
            <a:r>
              <a:rPr sz="2600" spc="-15" dirty="0">
                <a:latin typeface="SimSun"/>
                <a:cs typeface="SimSun"/>
              </a:rPr>
              <a:t>物</a:t>
            </a:r>
            <a:r>
              <a:rPr sz="2600" dirty="0">
                <a:latin typeface="SimSun"/>
                <a:cs typeface="SimSun"/>
              </a:rPr>
              <a:t>质是均</a:t>
            </a:r>
            <a:r>
              <a:rPr sz="2600" spc="-15" dirty="0">
                <a:latin typeface="SimSun"/>
                <a:cs typeface="SimSun"/>
              </a:rPr>
              <a:t>匀</a:t>
            </a:r>
            <a:r>
              <a:rPr sz="2600" dirty="0">
                <a:latin typeface="SimSun"/>
                <a:cs typeface="SimSun"/>
              </a:rPr>
              <a:t>分布的</a:t>
            </a:r>
            <a:r>
              <a:rPr sz="2600" spc="-15" dirty="0">
                <a:latin typeface="SimSun"/>
                <a:cs typeface="SimSun"/>
              </a:rPr>
              <a:t>，</a:t>
            </a:r>
            <a:r>
              <a:rPr sz="2600" dirty="0">
                <a:latin typeface="SimSun"/>
                <a:cs typeface="SimSun"/>
              </a:rPr>
              <a:t>但是却</a:t>
            </a:r>
            <a:r>
              <a:rPr sz="2600" spc="-15" dirty="0">
                <a:latin typeface="SimSun"/>
                <a:cs typeface="SimSun"/>
              </a:rPr>
              <a:t>有</a:t>
            </a:r>
            <a:r>
              <a:rPr sz="2600" dirty="0">
                <a:latin typeface="SimSun"/>
                <a:cs typeface="SimSun"/>
              </a:rPr>
              <a:t>很小的</a:t>
            </a:r>
            <a:r>
              <a:rPr sz="2600" spc="-15" dirty="0">
                <a:latin typeface="SimSun"/>
                <a:cs typeface="SimSun"/>
              </a:rPr>
              <a:t>扰</a:t>
            </a:r>
            <a:r>
              <a:rPr sz="2600" dirty="0">
                <a:latin typeface="SimSun"/>
                <a:cs typeface="SimSun"/>
              </a:rPr>
              <a:t>动存在， </a:t>
            </a:r>
            <a:r>
              <a:rPr sz="2600" spc="-1285" dirty="0">
                <a:latin typeface="SimSun"/>
                <a:cs typeface="SimSun"/>
              </a:rPr>
              <a:t> </a:t>
            </a:r>
            <a:r>
              <a:rPr sz="2600" dirty="0">
                <a:latin typeface="SimSun"/>
                <a:cs typeface="SimSun"/>
              </a:rPr>
              <a:t>这些小的扰动在引力不</a:t>
            </a:r>
            <a:r>
              <a:rPr sz="2600" spc="-15" dirty="0">
                <a:latin typeface="SimSun"/>
                <a:cs typeface="SimSun"/>
              </a:rPr>
              <a:t>稳</a:t>
            </a:r>
            <a:r>
              <a:rPr sz="2600" dirty="0">
                <a:latin typeface="SimSun"/>
                <a:cs typeface="SimSun"/>
              </a:rPr>
              <a:t>定性</a:t>
            </a:r>
            <a:r>
              <a:rPr sz="2600" spc="-15" dirty="0">
                <a:latin typeface="SimSun"/>
                <a:cs typeface="SimSun"/>
              </a:rPr>
              <a:t>的</a:t>
            </a:r>
            <a:r>
              <a:rPr sz="2600" dirty="0">
                <a:latin typeface="SimSun"/>
                <a:cs typeface="SimSun"/>
              </a:rPr>
              <a:t>作用</a:t>
            </a:r>
            <a:r>
              <a:rPr sz="2600" spc="-15" dirty="0">
                <a:latin typeface="SimSun"/>
                <a:cs typeface="SimSun"/>
              </a:rPr>
              <a:t>下</a:t>
            </a:r>
            <a:r>
              <a:rPr sz="2600" dirty="0">
                <a:latin typeface="SimSun"/>
                <a:cs typeface="SimSun"/>
              </a:rPr>
              <a:t>开始</a:t>
            </a:r>
            <a:r>
              <a:rPr sz="2600" spc="-15" dirty="0">
                <a:latin typeface="SimSun"/>
                <a:cs typeface="SimSun"/>
              </a:rPr>
              <a:t>结</a:t>
            </a:r>
            <a:r>
              <a:rPr sz="2600" dirty="0">
                <a:latin typeface="SimSun"/>
                <a:cs typeface="SimSun"/>
              </a:rPr>
              <a:t>团，</a:t>
            </a:r>
            <a:r>
              <a:rPr sz="2600" spc="-15" dirty="0">
                <a:latin typeface="SimSun"/>
                <a:cs typeface="SimSun"/>
              </a:rPr>
              <a:t>随</a:t>
            </a:r>
            <a:r>
              <a:rPr sz="2600" dirty="0">
                <a:latin typeface="SimSun"/>
                <a:cs typeface="SimSun"/>
              </a:rPr>
              <a:t>着宇</a:t>
            </a:r>
            <a:r>
              <a:rPr sz="2600" spc="-15" dirty="0">
                <a:latin typeface="SimSun"/>
                <a:cs typeface="SimSun"/>
              </a:rPr>
              <a:t>宙</a:t>
            </a:r>
            <a:r>
              <a:rPr sz="2600" dirty="0">
                <a:latin typeface="SimSun"/>
                <a:cs typeface="SimSun"/>
              </a:rPr>
              <a:t>的 </a:t>
            </a:r>
            <a:r>
              <a:rPr sz="2600" spc="5" dirty="0">
                <a:latin typeface="SimSun"/>
                <a:cs typeface="SimSun"/>
              </a:rPr>
              <a:t> </a:t>
            </a:r>
            <a:r>
              <a:rPr sz="2600" dirty="0">
                <a:latin typeface="SimSun"/>
                <a:cs typeface="SimSun"/>
              </a:rPr>
              <a:t>膨胀，逐渐成长为现在</a:t>
            </a:r>
            <a:r>
              <a:rPr sz="2600" spc="-15" dirty="0">
                <a:latin typeface="SimSun"/>
                <a:cs typeface="SimSun"/>
              </a:rPr>
              <a:t>看</a:t>
            </a:r>
            <a:r>
              <a:rPr sz="2600" dirty="0">
                <a:latin typeface="SimSun"/>
                <a:cs typeface="SimSun"/>
              </a:rPr>
              <a:t>到的</a:t>
            </a:r>
            <a:r>
              <a:rPr sz="2600" spc="-15" dirty="0">
                <a:latin typeface="SimSun"/>
                <a:cs typeface="SimSun"/>
              </a:rPr>
              <a:t>星</a:t>
            </a:r>
            <a:r>
              <a:rPr sz="2600" dirty="0">
                <a:latin typeface="SimSun"/>
                <a:cs typeface="SimSun"/>
              </a:rPr>
              <a:t>系、</a:t>
            </a:r>
            <a:r>
              <a:rPr sz="2600" spc="-15" dirty="0">
                <a:latin typeface="SimSun"/>
                <a:cs typeface="SimSun"/>
              </a:rPr>
              <a:t>星</a:t>
            </a:r>
            <a:r>
              <a:rPr sz="2600" dirty="0">
                <a:latin typeface="SimSun"/>
                <a:cs typeface="SimSun"/>
              </a:rPr>
              <a:t>系团</a:t>
            </a:r>
            <a:r>
              <a:rPr sz="2600" spc="-15" dirty="0">
                <a:latin typeface="SimSun"/>
                <a:cs typeface="SimSun"/>
              </a:rPr>
              <a:t>等</a:t>
            </a:r>
            <a:r>
              <a:rPr sz="2600" dirty="0">
                <a:latin typeface="SimSun"/>
                <a:cs typeface="SimSun"/>
              </a:rPr>
              <a:t>结构</a:t>
            </a:r>
            <a:r>
              <a:rPr sz="2600" spc="-15" dirty="0">
                <a:latin typeface="SimSun"/>
                <a:cs typeface="SimSun"/>
              </a:rPr>
              <a:t>，</a:t>
            </a:r>
            <a:r>
              <a:rPr sz="2600" dirty="0">
                <a:latin typeface="SimSun"/>
                <a:cs typeface="SimSun"/>
              </a:rPr>
              <a:t>这就</a:t>
            </a:r>
            <a:r>
              <a:rPr sz="2600" spc="-15" dirty="0">
                <a:latin typeface="SimSun"/>
                <a:cs typeface="SimSun"/>
              </a:rPr>
              <a:t>是</a:t>
            </a:r>
            <a:r>
              <a:rPr sz="2600" dirty="0">
                <a:latin typeface="SimSun"/>
                <a:cs typeface="SimSun"/>
              </a:rPr>
              <a:t>我 </a:t>
            </a:r>
            <a:r>
              <a:rPr sz="2600" spc="5" dirty="0">
                <a:latin typeface="SimSun"/>
                <a:cs typeface="SimSun"/>
              </a:rPr>
              <a:t> </a:t>
            </a:r>
            <a:r>
              <a:rPr sz="2600" dirty="0">
                <a:latin typeface="SimSun"/>
                <a:cs typeface="SimSun"/>
              </a:rPr>
              <a:t>们熟知的自下而上模型</a:t>
            </a:r>
            <a:r>
              <a:rPr sz="2600" spc="-15" dirty="0">
                <a:latin typeface="SimSun"/>
                <a:cs typeface="SimSun"/>
              </a:rPr>
              <a:t>。</a:t>
            </a:r>
            <a:r>
              <a:rPr sz="2600" dirty="0">
                <a:latin typeface="SimSun"/>
                <a:cs typeface="SimSun"/>
              </a:rPr>
              <a:t>目前</a:t>
            </a:r>
            <a:r>
              <a:rPr sz="2600" spc="-15" dirty="0">
                <a:latin typeface="SimSun"/>
                <a:cs typeface="SimSun"/>
              </a:rPr>
              <a:t>国</a:t>
            </a:r>
            <a:r>
              <a:rPr sz="2600" dirty="0">
                <a:latin typeface="SimSun"/>
                <a:cs typeface="SimSun"/>
              </a:rPr>
              <a:t>外有</a:t>
            </a:r>
            <a:r>
              <a:rPr sz="2600" spc="-15" dirty="0">
                <a:latin typeface="SimSun"/>
                <a:cs typeface="SimSun"/>
              </a:rPr>
              <a:t>两</a:t>
            </a:r>
            <a:r>
              <a:rPr sz="2600" dirty="0">
                <a:latin typeface="SimSun"/>
                <a:cs typeface="SimSun"/>
              </a:rPr>
              <a:t>个组</a:t>
            </a:r>
            <a:r>
              <a:rPr sz="2600" spc="-15" dirty="0">
                <a:latin typeface="SimSun"/>
                <a:cs typeface="SimSun"/>
              </a:rPr>
              <a:t>在</a:t>
            </a:r>
            <a:r>
              <a:rPr sz="2600" dirty="0">
                <a:latin typeface="SimSun"/>
                <a:cs typeface="SimSun"/>
              </a:rPr>
              <a:t>观测</a:t>
            </a:r>
            <a:r>
              <a:rPr sz="2600" spc="-15" dirty="0">
                <a:latin typeface="SimSun"/>
                <a:cs typeface="SimSun"/>
              </a:rPr>
              <a:t>宇</a:t>
            </a:r>
            <a:r>
              <a:rPr sz="2600" dirty="0">
                <a:latin typeface="SimSun"/>
                <a:cs typeface="SimSun"/>
              </a:rPr>
              <a:t>宙的</a:t>
            </a:r>
            <a:r>
              <a:rPr sz="2600" spc="-15" dirty="0">
                <a:latin typeface="SimSun"/>
                <a:cs typeface="SimSun"/>
              </a:rPr>
              <a:t>大</a:t>
            </a:r>
            <a:r>
              <a:rPr sz="2600" dirty="0">
                <a:latin typeface="SimSun"/>
                <a:cs typeface="SimSun"/>
              </a:rPr>
              <a:t>尺 </a:t>
            </a:r>
            <a:r>
              <a:rPr sz="2600" spc="5" dirty="0">
                <a:latin typeface="SimSun"/>
                <a:cs typeface="SimSun"/>
              </a:rPr>
              <a:t> </a:t>
            </a:r>
            <a:r>
              <a:rPr sz="2600" dirty="0">
                <a:latin typeface="SimSun"/>
                <a:cs typeface="SimSun"/>
              </a:rPr>
              <a:t>度结构，分别</a:t>
            </a:r>
            <a:r>
              <a:rPr sz="2600" spc="5" dirty="0">
                <a:latin typeface="SimSun"/>
                <a:cs typeface="SimSun"/>
              </a:rPr>
              <a:t>是</a:t>
            </a:r>
            <a:r>
              <a:rPr sz="2600" dirty="0">
                <a:latin typeface="Times New Roman"/>
                <a:cs typeface="Times New Roman"/>
              </a:rPr>
              <a:t>2</a:t>
            </a:r>
            <a:r>
              <a:rPr sz="2600" spc="5" dirty="0">
                <a:latin typeface="SimSun"/>
                <a:cs typeface="SimSun"/>
              </a:rPr>
              <a:t>度</a:t>
            </a:r>
            <a:r>
              <a:rPr sz="2600" spc="-15" dirty="0">
                <a:latin typeface="SimSun"/>
                <a:cs typeface="SimSun"/>
              </a:rPr>
              <a:t>视</a:t>
            </a:r>
            <a:r>
              <a:rPr sz="2600" spc="5" dirty="0">
                <a:latin typeface="SimSun"/>
                <a:cs typeface="SimSun"/>
              </a:rPr>
              <a:t>场巡</a:t>
            </a:r>
            <a:r>
              <a:rPr sz="2600" spc="-15" dirty="0">
                <a:latin typeface="SimSun"/>
                <a:cs typeface="SimSun"/>
              </a:rPr>
              <a:t>天</a:t>
            </a:r>
            <a:r>
              <a:rPr sz="2600" spc="-50" dirty="0">
                <a:latin typeface="Times New Roman"/>
                <a:cs typeface="Times New Roman"/>
              </a:rPr>
              <a:t>(Two </a:t>
            </a:r>
            <a:r>
              <a:rPr sz="2600" dirty="0">
                <a:latin typeface="Times New Roman"/>
                <a:cs typeface="Times New Roman"/>
              </a:rPr>
              <a:t>degree </a:t>
            </a:r>
            <a:r>
              <a:rPr sz="2600" spc="-5" dirty="0">
                <a:latin typeface="Times New Roman"/>
                <a:cs typeface="Times New Roman"/>
              </a:rPr>
              <a:t>Field </a:t>
            </a:r>
            <a:r>
              <a:rPr sz="2600" dirty="0">
                <a:latin typeface="Times New Roman"/>
                <a:cs typeface="Times New Roman"/>
              </a:rPr>
              <a:t>Galaxy Redshift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Survey</a:t>
            </a:r>
            <a:r>
              <a:rPr sz="2600" dirty="0">
                <a:latin typeface="SimSun"/>
                <a:cs typeface="SimSun"/>
              </a:rPr>
              <a:t>，简</a:t>
            </a:r>
            <a:r>
              <a:rPr sz="2600" spc="-5" dirty="0">
                <a:latin typeface="SimSun"/>
                <a:cs typeface="SimSun"/>
              </a:rPr>
              <a:t>称</a:t>
            </a:r>
            <a:r>
              <a:rPr sz="2600" spc="-5" dirty="0">
                <a:latin typeface="Times New Roman"/>
                <a:cs typeface="Times New Roman"/>
              </a:rPr>
              <a:t>2dFGRS)</a:t>
            </a:r>
            <a:r>
              <a:rPr sz="2600" spc="-15" dirty="0">
                <a:latin typeface="SimSun"/>
                <a:cs typeface="SimSun"/>
              </a:rPr>
              <a:t>和</a:t>
            </a:r>
            <a:r>
              <a:rPr sz="2600" dirty="0">
                <a:latin typeface="SimSun"/>
                <a:cs typeface="SimSun"/>
              </a:rPr>
              <a:t>斯隆数字天</a:t>
            </a:r>
            <a:r>
              <a:rPr sz="2600" spc="-15" dirty="0">
                <a:latin typeface="SimSun"/>
                <a:cs typeface="SimSun"/>
              </a:rPr>
              <a:t>空</a:t>
            </a:r>
            <a:r>
              <a:rPr sz="2600" dirty="0">
                <a:latin typeface="SimSun"/>
                <a:cs typeface="SimSun"/>
              </a:rPr>
              <a:t>勘测计</a:t>
            </a:r>
            <a:r>
              <a:rPr sz="2600" spc="-25" dirty="0">
                <a:latin typeface="SimSun"/>
                <a:cs typeface="SimSun"/>
              </a:rPr>
              <a:t>划</a:t>
            </a:r>
            <a:r>
              <a:rPr sz="2600" spc="-5" dirty="0">
                <a:latin typeface="Times New Roman"/>
                <a:cs typeface="Times New Roman"/>
              </a:rPr>
              <a:t>(Sloan</a:t>
            </a:r>
            <a:r>
              <a:rPr sz="2600" spc="6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Digital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Sky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Survey</a:t>
            </a:r>
            <a:r>
              <a:rPr sz="2600" dirty="0">
                <a:latin typeface="SimSun"/>
                <a:cs typeface="SimSun"/>
              </a:rPr>
              <a:t>，简</a:t>
            </a:r>
            <a:r>
              <a:rPr sz="2600" spc="-15" dirty="0">
                <a:latin typeface="SimSun"/>
                <a:cs typeface="SimSun"/>
              </a:rPr>
              <a:t>称</a:t>
            </a:r>
            <a:r>
              <a:rPr sz="2600" dirty="0">
                <a:latin typeface="Times New Roman"/>
                <a:cs typeface="Times New Roman"/>
              </a:rPr>
              <a:t>SDSS)</a:t>
            </a:r>
            <a:r>
              <a:rPr sz="2600" dirty="0">
                <a:latin typeface="SimSun"/>
                <a:cs typeface="SimSun"/>
              </a:rPr>
              <a:t>，国内也</a:t>
            </a:r>
            <a:r>
              <a:rPr sz="2600" spc="-25" dirty="0">
                <a:latin typeface="SimSun"/>
                <a:cs typeface="SimSun"/>
              </a:rPr>
              <a:t>有</a:t>
            </a:r>
            <a:r>
              <a:rPr sz="2600" dirty="0">
                <a:latin typeface="Times New Roman"/>
                <a:cs typeface="Times New Roman"/>
              </a:rPr>
              <a:t>CSST</a:t>
            </a:r>
            <a:r>
              <a:rPr sz="2600" dirty="0">
                <a:latin typeface="SimSun"/>
                <a:cs typeface="SimSun"/>
              </a:rPr>
              <a:t>巡</a:t>
            </a:r>
            <a:r>
              <a:rPr sz="2600" spc="-15" dirty="0">
                <a:latin typeface="SimSun"/>
                <a:cs typeface="SimSun"/>
              </a:rPr>
              <a:t>天</a:t>
            </a:r>
            <a:r>
              <a:rPr sz="2600" dirty="0">
                <a:latin typeface="SimSun"/>
                <a:cs typeface="SimSun"/>
              </a:rPr>
              <a:t>望远</a:t>
            </a:r>
            <a:r>
              <a:rPr sz="2600" spc="-15" dirty="0">
                <a:latin typeface="SimSun"/>
                <a:cs typeface="SimSun"/>
              </a:rPr>
              <a:t>镜</a:t>
            </a:r>
            <a:r>
              <a:rPr sz="2600" dirty="0">
                <a:latin typeface="SimSun"/>
                <a:cs typeface="SimSun"/>
              </a:rPr>
              <a:t>。</a:t>
            </a:r>
            <a:endParaRPr sz="26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552180" y="3596132"/>
            <a:ext cx="667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00"/>
                </a:solidFill>
                <a:latin typeface="Times New Roman"/>
                <a:cs typeface="Times New Roman"/>
              </a:rPr>
              <a:t>BAO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0" y="339852"/>
            <a:ext cx="3048000" cy="187909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39000" y="2286000"/>
            <a:ext cx="3057144" cy="17145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39000" y="4267200"/>
            <a:ext cx="3048000" cy="178155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905000" y="1583944"/>
            <a:ext cx="24504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0" dirty="0">
                <a:solidFill>
                  <a:srgbClr val="FF0000"/>
                </a:solidFill>
                <a:latin typeface="Yu Gothic UI"/>
                <a:cs typeface="Yu Gothic UI"/>
              </a:rPr>
              <a:t>Ia</a:t>
            </a:r>
            <a:r>
              <a:rPr sz="4000" b="1" spc="5" dirty="0">
                <a:solidFill>
                  <a:srgbClr val="FF0000"/>
                </a:solidFill>
                <a:latin typeface="Microsoft YaHei UI"/>
                <a:cs typeface="Microsoft YaHei UI"/>
              </a:rPr>
              <a:t>型超新星</a:t>
            </a:r>
            <a:endParaRPr sz="4000" dirty="0">
              <a:latin typeface="Microsoft YaHei UI"/>
              <a:cs typeface="Microsoft Ya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4987" y="572769"/>
            <a:ext cx="6115050" cy="8394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1120">
              <a:lnSpc>
                <a:spcPct val="111300"/>
              </a:lnSpc>
              <a:spcBef>
                <a:spcPts val="95"/>
              </a:spcBef>
            </a:pPr>
            <a:r>
              <a:rPr sz="2400" dirty="0">
                <a:latin typeface="Microsoft YaHei"/>
                <a:cs typeface="Microsoft YaHei"/>
              </a:rPr>
              <a:t>当吸积白矮星的质量达</a:t>
            </a:r>
            <a:r>
              <a:rPr sz="2400" spc="-15" dirty="0">
                <a:latin typeface="Microsoft YaHei"/>
                <a:cs typeface="Microsoft YaHei"/>
              </a:rPr>
              <a:t>到</a:t>
            </a:r>
            <a:r>
              <a:rPr sz="2400" spc="-5" dirty="0">
                <a:latin typeface="Calibri"/>
                <a:cs typeface="Calibri"/>
              </a:rPr>
              <a:t>Ch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asekh</a:t>
            </a:r>
            <a:r>
              <a:rPr sz="2400" spc="15" dirty="0">
                <a:latin typeface="Calibri"/>
                <a:cs typeface="Calibri"/>
              </a:rPr>
              <a:t>a</a:t>
            </a:r>
            <a:r>
              <a:rPr sz="2400" dirty="0">
                <a:latin typeface="Microsoft YaHei"/>
                <a:cs typeface="Microsoft YaHei"/>
              </a:rPr>
              <a:t>极限， 白矮星的爆燃而导致的超新星爆发。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57400" y="2362200"/>
            <a:ext cx="2884931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4996" y="1026033"/>
            <a:ext cx="5562600" cy="4766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 marR="31115">
              <a:lnSpc>
                <a:spcPct val="99300"/>
              </a:lnSpc>
              <a:spcBef>
                <a:spcPts val="120"/>
              </a:spcBef>
            </a:pPr>
            <a:r>
              <a:rPr sz="2400" dirty="0">
                <a:latin typeface="SimSun"/>
                <a:cs typeface="SimSun"/>
              </a:rPr>
              <a:t>在大尺度结构的观测上，另一个重要的 </a:t>
            </a:r>
            <a:r>
              <a:rPr sz="2400" spc="5" dirty="0">
                <a:latin typeface="SimSun"/>
                <a:cs typeface="SimSun"/>
              </a:rPr>
              <a:t> </a:t>
            </a:r>
            <a:r>
              <a:rPr sz="2400" dirty="0">
                <a:latin typeface="SimSun"/>
                <a:cs typeface="SimSun"/>
              </a:rPr>
              <a:t>方向是重子声波振荡</a:t>
            </a:r>
            <a:r>
              <a:rPr sz="2400" dirty="0">
                <a:latin typeface="Times New Roman"/>
                <a:cs typeface="Times New Roman"/>
              </a:rPr>
              <a:t>(Baryon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Acoust</a:t>
            </a:r>
            <a:r>
              <a:rPr sz="2400" dirty="0">
                <a:latin typeface="Times New Roman"/>
                <a:cs typeface="Times New Roman"/>
              </a:rPr>
              <a:t>ic  </a:t>
            </a:r>
            <a:r>
              <a:rPr sz="2400" spc="-5" dirty="0">
                <a:latin typeface="Times New Roman"/>
                <a:cs typeface="Times New Roman"/>
              </a:rPr>
              <a:t>Oscillations,</a:t>
            </a:r>
            <a:r>
              <a:rPr sz="2400" spc="7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imSun"/>
                <a:cs typeface="SimSun"/>
              </a:rPr>
              <a:t>简称</a:t>
            </a:r>
            <a:r>
              <a:rPr sz="2400" spc="-5" dirty="0">
                <a:latin typeface="Times New Roman"/>
                <a:cs typeface="Times New Roman"/>
              </a:rPr>
              <a:t>BAO)</a:t>
            </a:r>
            <a:r>
              <a:rPr sz="2400" dirty="0">
                <a:latin typeface="SimSun"/>
                <a:cs typeface="SimSun"/>
              </a:rPr>
              <a:t>。在宇宙的光子 退耦前，物质在引力的作用下向内收缩， 而又在物质压强下向外扩张，从而形成 </a:t>
            </a:r>
            <a:r>
              <a:rPr sz="2400" spc="5" dirty="0">
                <a:latin typeface="SimSun"/>
                <a:cs typeface="SimSun"/>
              </a:rPr>
              <a:t> </a:t>
            </a:r>
            <a:r>
              <a:rPr sz="2400" dirty="0">
                <a:latin typeface="SimSun"/>
                <a:cs typeface="SimSun"/>
              </a:rPr>
              <a:t>了声波振荡，这种振荡会在光子退耦后 </a:t>
            </a:r>
            <a:r>
              <a:rPr sz="2400" spc="5" dirty="0">
                <a:latin typeface="SimSun"/>
                <a:cs typeface="SimSun"/>
              </a:rPr>
              <a:t> </a:t>
            </a:r>
            <a:r>
              <a:rPr sz="2400" dirty="0">
                <a:latin typeface="SimSun"/>
                <a:cs typeface="SimSun"/>
              </a:rPr>
              <a:t>保留下来，</a:t>
            </a:r>
            <a:r>
              <a:rPr sz="2400" dirty="0">
                <a:latin typeface="Times New Roman"/>
                <a:cs typeface="Times New Roman"/>
              </a:rPr>
              <a:t>Eisenstein</a:t>
            </a:r>
            <a:r>
              <a:rPr sz="2400" dirty="0">
                <a:latin typeface="SimSun"/>
                <a:cs typeface="SimSun"/>
              </a:rPr>
              <a:t>等人计算了</a:t>
            </a:r>
            <a:r>
              <a:rPr sz="2400" spc="-5" dirty="0">
                <a:latin typeface="Times New Roman"/>
                <a:cs typeface="Times New Roman"/>
              </a:rPr>
              <a:t>SDSS</a:t>
            </a:r>
            <a:endParaRPr sz="24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</a:pPr>
            <a:r>
              <a:rPr sz="2400" dirty="0">
                <a:latin typeface="SimSun"/>
                <a:cs typeface="SimSun"/>
              </a:rPr>
              <a:t>的数据，最后在</a:t>
            </a:r>
            <a:r>
              <a:rPr sz="2400" dirty="0">
                <a:latin typeface="Times New Roman"/>
                <a:cs typeface="Times New Roman"/>
              </a:rPr>
              <a:t>150MPc</a:t>
            </a:r>
            <a:r>
              <a:rPr sz="2400" dirty="0">
                <a:latin typeface="SimSun"/>
                <a:cs typeface="SimSun"/>
              </a:rPr>
              <a:t>的尺度上发现</a:t>
            </a:r>
            <a:endParaRPr sz="2400">
              <a:latin typeface="SimSun"/>
              <a:cs typeface="SimSun"/>
            </a:endParaRPr>
          </a:p>
          <a:p>
            <a:pPr marL="38100" marR="335280" algn="just">
              <a:lnSpc>
                <a:spcPct val="97900"/>
              </a:lnSpc>
              <a:spcBef>
                <a:spcPts val="180"/>
              </a:spcBef>
            </a:pPr>
            <a:r>
              <a:rPr sz="2400" dirty="0">
                <a:latin typeface="SimSun"/>
                <a:cs typeface="SimSun"/>
              </a:rPr>
              <a:t>了重子声波振荡，并研究了不同模型对 数据的拟合，得到了一个与暗能量模型 </a:t>
            </a:r>
            <a:r>
              <a:rPr sz="2400" spc="-5" dirty="0">
                <a:latin typeface="SimSun"/>
                <a:cs typeface="SimSun"/>
              </a:rPr>
              <a:t>无关的参数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SimSun"/>
                <a:cs typeface="SimSun"/>
              </a:rPr>
              <a:t>。</a:t>
            </a:r>
            <a:endParaRPr sz="2400">
              <a:latin typeface="SimSun"/>
              <a:cs typeface="SimSun"/>
            </a:endParaRPr>
          </a:p>
          <a:p>
            <a:pPr marL="38100" marR="522605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SimSun"/>
                <a:cs typeface="SimSun"/>
              </a:rPr>
              <a:t>巡天中的亮红星系的大尺度相关 函数</a:t>
            </a:r>
            <a:r>
              <a:rPr sz="2400" spc="-5" dirty="0">
                <a:latin typeface="SimSun"/>
                <a:cs typeface="SimSun"/>
              </a:rPr>
              <a:t>在</a:t>
            </a:r>
            <a:r>
              <a:rPr sz="2400" spc="-5" dirty="0">
                <a:latin typeface="Times New Roman"/>
                <a:cs typeface="Times New Roman"/>
              </a:rPr>
              <a:t>100h</a:t>
            </a:r>
            <a:r>
              <a:rPr sz="2400" spc="-7" baseline="24305" dirty="0">
                <a:latin typeface="Times New Roman"/>
                <a:cs typeface="Times New Roman"/>
              </a:rPr>
              <a:t>-1</a:t>
            </a:r>
            <a:r>
              <a:rPr sz="2400" spc="-5" dirty="0">
                <a:latin typeface="Times New Roman"/>
                <a:cs typeface="Times New Roman"/>
              </a:rPr>
              <a:t>Mpc</a:t>
            </a:r>
            <a:r>
              <a:rPr sz="2400" dirty="0">
                <a:latin typeface="SimSun"/>
                <a:cs typeface="SimSun"/>
              </a:rPr>
              <a:t>的地方有一个峰。</a:t>
            </a:r>
            <a:endParaRPr sz="2400">
              <a:latin typeface="SimSun"/>
              <a:cs typeface="SimSu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5514" y="1149765"/>
            <a:ext cx="4677560" cy="462656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4167" y="714755"/>
            <a:ext cx="4173220" cy="5556885"/>
            <a:chOff x="1344167" y="714755"/>
            <a:chExt cx="4173220" cy="55568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09872" y="3572255"/>
              <a:ext cx="1008888" cy="5852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167" y="714755"/>
              <a:ext cx="4172711" cy="555650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83898" y="639787"/>
            <a:ext cx="5349185" cy="56119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32123" y="1588388"/>
            <a:ext cx="6934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ΛC</a:t>
            </a:r>
            <a:r>
              <a:rPr sz="2000" b="1" spc="-1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50481" y="1588388"/>
            <a:ext cx="6667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w=w</a:t>
            </a:r>
            <a:r>
              <a:rPr sz="1950" b="1" spc="-7" baseline="-21367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1950" baseline="-21367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18561" y="353694"/>
            <a:ext cx="7110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111111"/>
                </a:solidFill>
                <a:latin typeface="Times New Roman"/>
                <a:cs typeface="Times New Roman"/>
              </a:rPr>
              <a:t>Dark</a:t>
            </a:r>
            <a:r>
              <a:rPr sz="2800" b="1" spc="1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111111"/>
                </a:solidFill>
                <a:latin typeface="Times New Roman"/>
                <a:cs typeface="Times New Roman"/>
              </a:rPr>
              <a:t>Energy</a:t>
            </a:r>
            <a:r>
              <a:rPr sz="2800" b="1" spc="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111111"/>
                </a:solidFill>
                <a:latin typeface="Times New Roman"/>
                <a:cs typeface="Times New Roman"/>
              </a:rPr>
              <a:t>Spectroscopic</a:t>
            </a:r>
            <a:r>
              <a:rPr sz="2800" b="1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111111"/>
                </a:solidFill>
                <a:latin typeface="Times New Roman"/>
                <a:cs typeface="Times New Roman"/>
              </a:rPr>
              <a:t>Instrument</a:t>
            </a:r>
            <a:r>
              <a:rPr sz="2800" b="1" spc="5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44444"/>
                </a:solidFill>
                <a:latin typeface="Times New Roman"/>
                <a:cs typeface="Times New Roman"/>
              </a:rPr>
              <a:t>(DESI)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0180" y="1374011"/>
            <a:ext cx="5531542" cy="19353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1084" y="3941993"/>
            <a:ext cx="9723684" cy="25993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200133" y="2767329"/>
            <a:ext cx="2327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arXiv: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2404.03002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903" y="646992"/>
            <a:ext cx="11496571" cy="560803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319" y="271685"/>
            <a:ext cx="10851154" cy="643490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3538" y="384124"/>
            <a:ext cx="43446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0000"/>
                </a:solidFill>
                <a:latin typeface="SimSun"/>
                <a:cs typeface="SimSun"/>
              </a:rPr>
              <a:t>星系团</a:t>
            </a:r>
            <a:r>
              <a:rPr sz="4400" spc="-5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4400" dirty="0">
                <a:solidFill>
                  <a:srgbClr val="000000"/>
                </a:solidFill>
                <a:latin typeface="SimSun"/>
                <a:cs typeface="SimSun"/>
              </a:rPr>
              <a:t>射线气体</a:t>
            </a:r>
            <a:endParaRPr sz="4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9660" y="1402537"/>
            <a:ext cx="10553065" cy="2566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68300" marR="17780" indent="-342900">
              <a:lnSpc>
                <a:spcPct val="99100"/>
              </a:lnSpc>
              <a:spcBef>
                <a:spcPts val="125"/>
              </a:spcBef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2800" spc="-10" dirty="0">
                <a:latin typeface="SimSun"/>
                <a:cs typeface="SimSun"/>
              </a:rPr>
              <a:t>星系团是宇宙中最大的维里系统，</a:t>
            </a:r>
            <a:r>
              <a:rPr sz="2800" dirty="0">
                <a:latin typeface="SimSun"/>
                <a:cs typeface="SimSun"/>
              </a:rPr>
              <a:t>所</a:t>
            </a:r>
            <a:r>
              <a:rPr sz="2800" spc="-10" dirty="0">
                <a:latin typeface="SimSun"/>
                <a:cs typeface="SimSun"/>
              </a:rPr>
              <a:t>以它</a:t>
            </a:r>
            <a:r>
              <a:rPr sz="2800" dirty="0">
                <a:latin typeface="SimSun"/>
                <a:cs typeface="SimSun"/>
              </a:rPr>
              <a:t>的</a:t>
            </a:r>
            <a:r>
              <a:rPr sz="2800" spc="-10" dirty="0">
                <a:latin typeface="SimSun"/>
                <a:cs typeface="SimSun"/>
              </a:rPr>
              <a:t>物质</a:t>
            </a:r>
            <a:r>
              <a:rPr sz="2800" dirty="0">
                <a:latin typeface="SimSun"/>
                <a:cs typeface="SimSun"/>
              </a:rPr>
              <a:t>组</a:t>
            </a:r>
            <a:r>
              <a:rPr sz="2800" spc="-10" dirty="0">
                <a:latin typeface="SimSun"/>
                <a:cs typeface="SimSun"/>
              </a:rPr>
              <a:t>成可</a:t>
            </a:r>
            <a:r>
              <a:rPr sz="2800" dirty="0">
                <a:latin typeface="SimSun"/>
                <a:cs typeface="SimSun"/>
              </a:rPr>
              <a:t>以</a:t>
            </a:r>
            <a:r>
              <a:rPr sz="2800" spc="-10" dirty="0">
                <a:latin typeface="SimSun"/>
                <a:cs typeface="SimSun"/>
              </a:rPr>
              <a:t>把其看 </a:t>
            </a:r>
            <a:r>
              <a:rPr sz="2800" spc="-5" dirty="0">
                <a:latin typeface="SimSun"/>
                <a:cs typeface="SimSun"/>
              </a:rPr>
              <a:t>做是宇宙的一个样本，观测得到的</a:t>
            </a:r>
            <a:r>
              <a:rPr sz="2800" dirty="0">
                <a:latin typeface="SimSun"/>
                <a:cs typeface="SimSun"/>
              </a:rPr>
              <a:t>重</a:t>
            </a:r>
            <a:r>
              <a:rPr sz="2800" spc="-5" dirty="0">
                <a:latin typeface="SimSun"/>
                <a:cs typeface="SimSun"/>
              </a:rPr>
              <a:t>子物</a:t>
            </a:r>
            <a:r>
              <a:rPr sz="2800" dirty="0">
                <a:latin typeface="SimSun"/>
                <a:cs typeface="SimSun"/>
              </a:rPr>
              <a:t>质</a:t>
            </a:r>
            <a:r>
              <a:rPr sz="2800" spc="-5" dirty="0">
                <a:latin typeface="SimSun"/>
                <a:cs typeface="SimSun"/>
              </a:rPr>
              <a:t>与总</a:t>
            </a:r>
            <a:r>
              <a:rPr sz="2800" dirty="0">
                <a:latin typeface="SimSun"/>
                <a:cs typeface="SimSun"/>
              </a:rPr>
              <a:t>的</a:t>
            </a:r>
            <a:r>
              <a:rPr sz="2800" spc="-5" dirty="0">
                <a:latin typeface="SimSun"/>
                <a:cs typeface="SimSun"/>
              </a:rPr>
              <a:t>质量</a:t>
            </a:r>
            <a:r>
              <a:rPr sz="2800" dirty="0">
                <a:latin typeface="SimSun"/>
                <a:cs typeface="SimSun"/>
              </a:rPr>
              <a:t>的</a:t>
            </a:r>
            <a:r>
              <a:rPr sz="2800" spc="-5" dirty="0">
                <a:latin typeface="SimSun"/>
                <a:cs typeface="SimSun"/>
              </a:rPr>
              <a:t>比值与 宇宙中</a:t>
            </a:r>
            <a:r>
              <a:rPr sz="2800" spc="-10" dirty="0">
                <a:latin typeface="SimSun"/>
                <a:cs typeface="SimSun"/>
              </a:rPr>
              <a:t>的</a:t>
            </a:r>
            <a:r>
              <a:rPr sz="2800" dirty="0">
                <a:latin typeface="Times New Roman"/>
                <a:cs typeface="Times New Roman"/>
              </a:rPr>
              <a:t>Ω</a:t>
            </a:r>
            <a:r>
              <a:rPr sz="2775" baseline="-21021" dirty="0">
                <a:latin typeface="Times New Roman"/>
                <a:cs typeface="Times New Roman"/>
              </a:rPr>
              <a:t>b</a:t>
            </a:r>
            <a:r>
              <a:rPr sz="2800" dirty="0">
                <a:latin typeface="Times New Roman"/>
                <a:cs typeface="Times New Roman"/>
              </a:rPr>
              <a:t>/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Ω</a:t>
            </a:r>
            <a:r>
              <a:rPr sz="2775" baseline="-21021" dirty="0">
                <a:latin typeface="Times New Roman"/>
                <a:cs typeface="Times New Roman"/>
              </a:rPr>
              <a:t>m</a:t>
            </a:r>
            <a:r>
              <a:rPr sz="2800" spc="-5" dirty="0">
                <a:latin typeface="SimSun"/>
                <a:cs typeface="SimSun"/>
              </a:rPr>
              <a:t>的比值非常接近，其中</a:t>
            </a:r>
            <a:r>
              <a:rPr sz="2800" dirty="0">
                <a:latin typeface="Times New Roman"/>
                <a:cs typeface="Times New Roman"/>
              </a:rPr>
              <a:t>Ω</a:t>
            </a:r>
            <a:r>
              <a:rPr sz="2775" baseline="-21021" dirty="0">
                <a:latin typeface="Times New Roman"/>
                <a:cs typeface="Times New Roman"/>
              </a:rPr>
              <a:t>b</a:t>
            </a:r>
            <a:r>
              <a:rPr sz="2800" spc="-5" dirty="0">
                <a:latin typeface="SimSun"/>
                <a:cs typeface="SimSun"/>
              </a:rPr>
              <a:t>和</a:t>
            </a:r>
            <a:r>
              <a:rPr sz="2800" dirty="0">
                <a:latin typeface="Times New Roman"/>
                <a:cs typeface="Times New Roman"/>
              </a:rPr>
              <a:t>Ω</a:t>
            </a:r>
            <a:r>
              <a:rPr sz="2775" baseline="-21021" dirty="0">
                <a:latin typeface="Times New Roman"/>
                <a:cs typeface="Times New Roman"/>
              </a:rPr>
              <a:t>m</a:t>
            </a:r>
            <a:r>
              <a:rPr sz="2800" spc="-5" dirty="0">
                <a:latin typeface="SimSun"/>
                <a:cs typeface="SimSun"/>
              </a:rPr>
              <a:t>分别为宇</a:t>
            </a:r>
            <a:r>
              <a:rPr sz="2800" dirty="0">
                <a:latin typeface="SimSun"/>
                <a:cs typeface="SimSun"/>
              </a:rPr>
              <a:t>宙</a:t>
            </a:r>
            <a:r>
              <a:rPr sz="2800" spc="-5" dirty="0">
                <a:latin typeface="SimSun"/>
                <a:cs typeface="SimSun"/>
              </a:rPr>
              <a:t>中的重 子和总的物质的平均密度</a:t>
            </a:r>
            <a:r>
              <a:rPr sz="2800" dirty="0">
                <a:latin typeface="Times New Roman"/>
                <a:cs typeface="Times New Roman"/>
              </a:rPr>
              <a:t>(White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al.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1993)</a:t>
            </a:r>
            <a:r>
              <a:rPr sz="2800" spc="-5" dirty="0">
                <a:latin typeface="SimSun"/>
                <a:cs typeface="SimSun"/>
              </a:rPr>
              <a:t>。所以我们测得了星系 </a:t>
            </a:r>
            <a:r>
              <a:rPr sz="2800" spc="-10" dirty="0">
                <a:latin typeface="SimSun"/>
                <a:cs typeface="SimSun"/>
              </a:rPr>
              <a:t>团中的值，就可以计算宇宙学参</a:t>
            </a:r>
            <a:r>
              <a:rPr sz="2800" spc="-5" dirty="0">
                <a:latin typeface="SimSun"/>
                <a:cs typeface="SimSun"/>
              </a:rPr>
              <a:t>数</a:t>
            </a:r>
            <a:r>
              <a:rPr sz="2800" dirty="0">
                <a:latin typeface="Times New Roman"/>
                <a:cs typeface="Times New Roman"/>
              </a:rPr>
              <a:t>Ω</a:t>
            </a:r>
            <a:r>
              <a:rPr sz="2775" baseline="-21021" dirty="0">
                <a:latin typeface="Times New Roman"/>
                <a:cs typeface="Times New Roman"/>
              </a:rPr>
              <a:t>b</a:t>
            </a:r>
            <a:r>
              <a:rPr sz="2800" spc="-10" dirty="0">
                <a:latin typeface="SimSun"/>
                <a:cs typeface="SimSun"/>
              </a:rPr>
              <a:t>和</a:t>
            </a:r>
            <a:r>
              <a:rPr sz="2800" spc="5" dirty="0">
                <a:latin typeface="Times New Roman"/>
                <a:cs typeface="Times New Roman"/>
              </a:rPr>
              <a:t>Ω</a:t>
            </a:r>
            <a:r>
              <a:rPr sz="2775" spc="7" baseline="-21021" dirty="0">
                <a:latin typeface="Times New Roman"/>
                <a:cs typeface="Times New Roman"/>
              </a:rPr>
              <a:t>m</a:t>
            </a:r>
            <a:r>
              <a:rPr sz="2775" spc="67" baseline="-21021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SimSun"/>
                <a:cs typeface="SimSun"/>
              </a:rPr>
              <a:t>。用这个方法测量</a:t>
            </a:r>
            <a:r>
              <a:rPr sz="2800" dirty="0">
                <a:latin typeface="Times New Roman"/>
                <a:cs typeface="Times New Roman"/>
              </a:rPr>
              <a:t>Ω</a:t>
            </a:r>
            <a:r>
              <a:rPr sz="2775" baseline="-21021" dirty="0">
                <a:latin typeface="Times New Roman"/>
                <a:cs typeface="Times New Roman"/>
              </a:rPr>
              <a:t>b</a:t>
            </a:r>
            <a:r>
              <a:rPr sz="2800" spc="-5" dirty="0">
                <a:latin typeface="SimSun"/>
                <a:cs typeface="SimSun"/>
              </a:rPr>
              <a:t>和 </a:t>
            </a:r>
            <a:r>
              <a:rPr sz="2800" dirty="0">
                <a:latin typeface="Times New Roman"/>
                <a:cs typeface="Times New Roman"/>
              </a:rPr>
              <a:t>Ω</a:t>
            </a:r>
            <a:r>
              <a:rPr sz="2775" baseline="-21021" dirty="0">
                <a:latin typeface="Times New Roman"/>
                <a:cs typeface="Times New Roman"/>
              </a:rPr>
              <a:t>m</a:t>
            </a:r>
            <a:r>
              <a:rPr sz="2775" spc="-30" baseline="-21021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SimSun"/>
                <a:cs typeface="SimSun"/>
              </a:rPr>
              <a:t>，最早是由</a:t>
            </a:r>
            <a:r>
              <a:rPr sz="2800" spc="-5" dirty="0">
                <a:latin typeface="Times New Roman"/>
                <a:cs typeface="Times New Roman"/>
              </a:rPr>
              <a:t>White &amp;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Frenk</a:t>
            </a:r>
            <a:r>
              <a:rPr sz="2800" spc="-5" dirty="0">
                <a:latin typeface="SimSun"/>
                <a:cs typeface="SimSun"/>
              </a:rPr>
              <a:t>提出的。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5198" y="285525"/>
            <a:ext cx="6485649" cy="3095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37535" y="142697"/>
            <a:ext cx="65481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Direct 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distance</a:t>
            </a:r>
            <a:r>
              <a:rPr sz="32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measurements: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 method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2272" y="930655"/>
            <a:ext cx="9126220" cy="1546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BASIC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IDEA: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Galaxy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clusters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5" dirty="0">
                <a:latin typeface="Times New Roman"/>
                <a:cs typeface="Times New Roman"/>
              </a:rPr>
              <a:t> so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large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their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matter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content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should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provide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fair </a:t>
            </a:r>
            <a:r>
              <a:rPr sz="2400" spc="-5" dirty="0">
                <a:latin typeface="Times New Roman"/>
                <a:cs typeface="Times New Roman"/>
              </a:rPr>
              <a:t>sample</a:t>
            </a:r>
            <a:r>
              <a:rPr sz="2400" dirty="0">
                <a:latin typeface="Times New Roman"/>
                <a:cs typeface="Times New Roman"/>
              </a:rPr>
              <a:t> of </a:t>
            </a:r>
            <a:r>
              <a:rPr sz="2400" spc="-5" dirty="0">
                <a:latin typeface="Times New Roman"/>
                <a:cs typeface="Times New Roman"/>
              </a:rPr>
              <a:t>matter</a:t>
            </a:r>
            <a:r>
              <a:rPr sz="2400" dirty="0">
                <a:latin typeface="Times New Roman"/>
                <a:cs typeface="Times New Roman"/>
              </a:rPr>
              <a:t> content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Universe.</a:t>
            </a:r>
            <a:endParaRPr sz="2400">
              <a:latin typeface="Times New Roman"/>
              <a:cs typeface="Times New Roman"/>
            </a:endParaRPr>
          </a:p>
          <a:p>
            <a:pPr marL="12700" marR="1583055">
              <a:lnSpc>
                <a:spcPct val="100000"/>
              </a:lnSpc>
              <a:spcBef>
                <a:spcPts val="455"/>
              </a:spcBef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Chandra (+ lensing) data </a:t>
            </a:r>
            <a:r>
              <a:rPr sz="2400" dirty="0">
                <a:solidFill>
                  <a:srgbClr val="FF0000"/>
                </a:solidFill>
                <a:latin typeface="Symbol"/>
                <a:cs typeface="Symbol"/>
              </a:rPr>
              <a:t>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 robust total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mass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measurements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 Chandra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Symbol"/>
                <a:cs typeface="Symbol"/>
              </a:rPr>
              <a:t>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(very)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precise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X-ray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gas mass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measurements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15511" y="2814827"/>
            <a:ext cx="6131560" cy="818515"/>
            <a:chOff x="3715511" y="2814827"/>
            <a:chExt cx="6131560" cy="818515"/>
          </a:xfrm>
        </p:grpSpPr>
        <p:sp>
          <p:nvSpPr>
            <p:cNvPr id="6" name="object 6"/>
            <p:cNvSpPr/>
            <p:nvPr/>
          </p:nvSpPr>
          <p:spPr>
            <a:xfrm>
              <a:off x="3720083" y="2819399"/>
              <a:ext cx="6122035" cy="809625"/>
            </a:xfrm>
            <a:custGeom>
              <a:avLst/>
              <a:gdLst/>
              <a:ahLst/>
              <a:cxnLst/>
              <a:rect l="l" t="t" r="r" b="b"/>
              <a:pathLst>
                <a:path w="6122034" h="809625">
                  <a:moveTo>
                    <a:pt x="6121908" y="0"/>
                  </a:moveTo>
                  <a:lnTo>
                    <a:pt x="0" y="0"/>
                  </a:lnTo>
                  <a:lnTo>
                    <a:pt x="0" y="809244"/>
                  </a:lnTo>
                  <a:lnTo>
                    <a:pt x="6121908" y="809244"/>
                  </a:lnTo>
                  <a:lnTo>
                    <a:pt x="612190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20083" y="2819399"/>
              <a:ext cx="6122035" cy="809625"/>
            </a:xfrm>
            <a:custGeom>
              <a:avLst/>
              <a:gdLst/>
              <a:ahLst/>
              <a:cxnLst/>
              <a:rect l="l" t="t" r="r" b="b"/>
              <a:pathLst>
                <a:path w="6122034" h="809625">
                  <a:moveTo>
                    <a:pt x="0" y="809244"/>
                  </a:moveTo>
                  <a:lnTo>
                    <a:pt x="6121908" y="809244"/>
                  </a:lnTo>
                  <a:lnTo>
                    <a:pt x="6121908" y="0"/>
                  </a:lnTo>
                  <a:lnTo>
                    <a:pt x="0" y="0"/>
                  </a:lnTo>
                  <a:lnTo>
                    <a:pt x="0" y="8092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79195" y="3158159"/>
              <a:ext cx="1699260" cy="0"/>
            </a:xfrm>
            <a:custGeom>
              <a:avLst/>
              <a:gdLst/>
              <a:ahLst/>
              <a:cxnLst/>
              <a:rect l="l" t="t" r="r" b="b"/>
              <a:pathLst>
                <a:path w="1699260">
                  <a:moveTo>
                    <a:pt x="0" y="0"/>
                  </a:moveTo>
                  <a:lnTo>
                    <a:pt x="1698721" y="0"/>
                  </a:lnTo>
                </a:path>
              </a:pathLst>
            </a:custGeom>
            <a:ln w="102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399386" y="3151980"/>
            <a:ext cx="166497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900" spc="25" dirty="0">
                <a:latin typeface="Times New Roman"/>
                <a:cs typeface="Times New Roman"/>
              </a:rPr>
              <a:t>tot</a:t>
            </a:r>
            <a:r>
              <a:rPr sz="1900" spc="-5" dirty="0">
                <a:latin typeface="Times New Roman"/>
                <a:cs typeface="Times New Roman"/>
              </a:rPr>
              <a:t>a</a:t>
            </a:r>
            <a:r>
              <a:rPr sz="1900" dirty="0">
                <a:latin typeface="Times New Roman"/>
                <a:cs typeface="Times New Roman"/>
              </a:rPr>
              <a:t>l</a:t>
            </a:r>
            <a:r>
              <a:rPr sz="1900" spc="-2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c</a:t>
            </a:r>
            <a:r>
              <a:rPr sz="1900" spc="25" dirty="0">
                <a:latin typeface="Times New Roman"/>
                <a:cs typeface="Times New Roman"/>
              </a:rPr>
              <a:t>lu</a:t>
            </a:r>
            <a:r>
              <a:rPr sz="1900" spc="-45" dirty="0">
                <a:latin typeface="Times New Roman"/>
                <a:cs typeface="Times New Roman"/>
              </a:rPr>
              <a:t>s</a:t>
            </a:r>
            <a:r>
              <a:rPr sz="1900" spc="25" dirty="0">
                <a:latin typeface="Times New Roman"/>
                <a:cs typeface="Times New Roman"/>
              </a:rPr>
              <a:t>t</a:t>
            </a:r>
            <a:r>
              <a:rPr sz="1900" spc="-5" dirty="0">
                <a:latin typeface="Times New Roman"/>
                <a:cs typeface="Times New Roman"/>
              </a:rPr>
              <a:t>e</a:t>
            </a:r>
            <a:r>
              <a:rPr sz="1900" dirty="0">
                <a:latin typeface="Times New Roman"/>
                <a:cs typeface="Times New Roman"/>
              </a:rPr>
              <a:t>r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80" dirty="0">
                <a:latin typeface="Times New Roman"/>
                <a:cs typeface="Times New Roman"/>
              </a:rPr>
              <a:t>m</a:t>
            </a:r>
            <a:r>
              <a:rPr sz="1900" spc="-5" dirty="0">
                <a:latin typeface="Times New Roman"/>
                <a:cs typeface="Times New Roman"/>
              </a:rPr>
              <a:t>a</a:t>
            </a:r>
            <a:r>
              <a:rPr sz="1900" spc="-45" dirty="0">
                <a:latin typeface="Times New Roman"/>
                <a:cs typeface="Times New Roman"/>
              </a:rPr>
              <a:t>s</a:t>
            </a:r>
            <a:r>
              <a:rPr sz="1900" dirty="0">
                <a:latin typeface="Times New Roman"/>
                <a:cs typeface="Times New Roman"/>
              </a:rPr>
              <a:t>s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32381" y="2813301"/>
            <a:ext cx="2200275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621030" algn="l"/>
              </a:tabLst>
            </a:pPr>
            <a:r>
              <a:rPr sz="2850" spc="15" baseline="-35087" dirty="0">
                <a:latin typeface="Times New Roman"/>
                <a:cs typeface="Times New Roman"/>
              </a:rPr>
              <a:t>f</a:t>
            </a:r>
            <a:r>
              <a:rPr sz="1650" spc="-97" baseline="-60606" dirty="0">
                <a:latin typeface="Times New Roman"/>
                <a:cs typeface="Times New Roman"/>
              </a:rPr>
              <a:t>g</a:t>
            </a:r>
            <a:r>
              <a:rPr sz="1650" spc="-7" baseline="-60606" dirty="0">
                <a:latin typeface="Times New Roman"/>
                <a:cs typeface="Times New Roman"/>
              </a:rPr>
              <a:t>a</a:t>
            </a:r>
            <a:r>
              <a:rPr sz="1650" spc="7" baseline="-60606" dirty="0">
                <a:latin typeface="Times New Roman"/>
                <a:cs typeface="Times New Roman"/>
              </a:rPr>
              <a:t>s</a:t>
            </a:r>
            <a:r>
              <a:rPr sz="1650" baseline="-60606" dirty="0">
                <a:latin typeface="Times New Roman"/>
                <a:cs typeface="Times New Roman"/>
              </a:rPr>
              <a:t> </a:t>
            </a:r>
            <a:r>
              <a:rPr sz="1650" spc="-52" baseline="-60606" dirty="0">
                <a:latin typeface="Times New Roman"/>
                <a:cs typeface="Times New Roman"/>
              </a:rPr>
              <a:t> </a:t>
            </a:r>
            <a:r>
              <a:rPr sz="2850" spc="7" baseline="-35087" dirty="0">
                <a:latin typeface="Symbol"/>
                <a:cs typeface="Symbol"/>
              </a:rPr>
              <a:t></a:t>
            </a:r>
            <a:r>
              <a:rPr sz="2850" baseline="-35087" dirty="0">
                <a:latin typeface="Times New Roman"/>
                <a:cs typeface="Times New Roman"/>
              </a:rPr>
              <a:t>	</a:t>
            </a:r>
            <a:r>
              <a:rPr sz="1900" spc="5" dirty="0">
                <a:latin typeface="Times New Roman"/>
                <a:cs typeface="Times New Roman"/>
              </a:rPr>
              <a:t>X</a:t>
            </a:r>
            <a:r>
              <a:rPr sz="1900" spc="-14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-</a:t>
            </a:r>
            <a:r>
              <a:rPr sz="1900" spc="-1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r</a:t>
            </a:r>
            <a:r>
              <a:rPr sz="1900" spc="-10" dirty="0">
                <a:latin typeface="Times New Roman"/>
                <a:cs typeface="Times New Roman"/>
              </a:rPr>
              <a:t>a</a:t>
            </a:r>
            <a:r>
              <a:rPr sz="1900" spc="5" dirty="0">
                <a:latin typeface="Times New Roman"/>
                <a:cs typeface="Times New Roman"/>
              </a:rPr>
              <a:t>y</a:t>
            </a:r>
            <a:r>
              <a:rPr sz="1900" spc="-55" dirty="0">
                <a:latin typeface="Times New Roman"/>
                <a:cs typeface="Times New Roman"/>
              </a:rPr>
              <a:t> </a:t>
            </a:r>
            <a:r>
              <a:rPr sz="1900" spc="-110" dirty="0">
                <a:latin typeface="Times New Roman"/>
                <a:cs typeface="Times New Roman"/>
              </a:rPr>
              <a:t>g</a:t>
            </a:r>
            <a:r>
              <a:rPr sz="1900" spc="-5" dirty="0">
                <a:latin typeface="Times New Roman"/>
                <a:cs typeface="Times New Roman"/>
              </a:rPr>
              <a:t>a</a:t>
            </a:r>
            <a:r>
              <a:rPr sz="1900" dirty="0">
                <a:latin typeface="Times New Roman"/>
                <a:cs typeface="Times New Roman"/>
              </a:rPr>
              <a:t>s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-80" dirty="0">
                <a:latin typeface="Times New Roman"/>
                <a:cs typeface="Times New Roman"/>
              </a:rPr>
              <a:t>m</a:t>
            </a:r>
            <a:r>
              <a:rPr sz="1900" spc="-5" dirty="0">
                <a:latin typeface="Times New Roman"/>
                <a:cs typeface="Times New Roman"/>
              </a:rPr>
              <a:t>a</a:t>
            </a:r>
            <a:r>
              <a:rPr sz="1900" spc="-45" dirty="0">
                <a:latin typeface="Times New Roman"/>
                <a:cs typeface="Times New Roman"/>
              </a:rPr>
              <a:t>s</a:t>
            </a:r>
            <a:r>
              <a:rPr sz="1900" dirty="0">
                <a:latin typeface="Times New Roman"/>
                <a:cs typeface="Times New Roman"/>
              </a:rPr>
              <a:t>s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50542" y="2994786"/>
            <a:ext cx="1584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define</a:t>
            </a:r>
            <a:r>
              <a:rPr sz="2400" dirty="0">
                <a:solidFill>
                  <a:srgbClr val="C0504D"/>
                </a:solid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25495" y="2980924"/>
            <a:ext cx="21082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200" spc="10" dirty="0">
                <a:latin typeface="Times New Roman"/>
                <a:cs typeface="Times New Roman"/>
              </a:rPr>
              <a:t>0</a:t>
            </a:r>
            <a:r>
              <a:rPr sz="1200" dirty="0">
                <a:latin typeface="Times New Roman"/>
                <a:cs typeface="Times New Roman"/>
              </a:rPr>
              <a:t>.</a:t>
            </a:r>
            <a:r>
              <a:rPr sz="1200" spc="35" dirty="0">
                <a:latin typeface="Times New Roman"/>
                <a:cs typeface="Times New Roman"/>
              </a:rPr>
              <a:t>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67982" y="2989349"/>
            <a:ext cx="1652905" cy="348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1350010" algn="l"/>
              </a:tabLst>
            </a:pPr>
            <a:r>
              <a:rPr sz="2100" spc="5" dirty="0">
                <a:latin typeface="Times New Roman"/>
                <a:cs typeface="Times New Roman"/>
              </a:rPr>
              <a:t>f</a:t>
            </a:r>
            <a:r>
              <a:rPr sz="1200" spc="-65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20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2100" spc="45" dirty="0">
                <a:latin typeface="Symbol"/>
                <a:cs typeface="Symbol"/>
              </a:rPr>
              <a:t></a:t>
            </a:r>
            <a:r>
              <a:rPr sz="2100" spc="-135" dirty="0">
                <a:latin typeface="Times New Roman"/>
                <a:cs typeface="Times New Roman"/>
              </a:rPr>
              <a:t> </a:t>
            </a:r>
            <a:r>
              <a:rPr sz="2100" spc="20" dirty="0">
                <a:latin typeface="Times New Roman"/>
                <a:cs typeface="Times New Roman"/>
              </a:rPr>
              <a:t>0</a:t>
            </a:r>
            <a:r>
              <a:rPr sz="2100" spc="10" dirty="0">
                <a:latin typeface="Times New Roman"/>
                <a:cs typeface="Times New Roman"/>
              </a:rPr>
              <a:t>.</a:t>
            </a:r>
            <a:r>
              <a:rPr sz="2100" spc="20" dirty="0">
                <a:latin typeface="Times New Roman"/>
                <a:cs typeface="Times New Roman"/>
              </a:rPr>
              <a:t>19</a:t>
            </a:r>
            <a:r>
              <a:rPr sz="2100" spc="40" dirty="0">
                <a:latin typeface="Times New Roman"/>
                <a:cs typeface="Times New Roman"/>
              </a:rPr>
              <a:t>h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spc="5" dirty="0">
                <a:latin typeface="Times New Roman"/>
                <a:cs typeface="Times New Roman"/>
              </a:rPr>
              <a:t>f</a:t>
            </a:r>
            <a:r>
              <a:rPr sz="1200" spc="-65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25" dirty="0"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35161" y="3903926"/>
            <a:ext cx="549910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150" spc="50" dirty="0">
                <a:latin typeface="Times New Roman"/>
                <a:cs typeface="Times New Roman"/>
              </a:rPr>
              <a:t>f</a:t>
            </a:r>
            <a:r>
              <a:rPr sz="1800" spc="55" dirty="0">
                <a:latin typeface="Times New Roman"/>
                <a:cs typeface="Times New Roman"/>
              </a:rPr>
              <a:t>b</a:t>
            </a:r>
            <a:r>
              <a:rPr sz="1800" spc="40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r</a:t>
            </a:r>
            <a:r>
              <a:rPr sz="1800" spc="-60" dirty="0">
                <a:latin typeface="Times New Roman"/>
                <a:cs typeface="Times New Roman"/>
              </a:rPr>
              <a:t>y</a:t>
            </a:r>
            <a:r>
              <a:rPr sz="1800" spc="55" dirty="0">
                <a:latin typeface="Times New Roman"/>
                <a:cs typeface="Times New Roman"/>
              </a:rPr>
              <a:t>o</a:t>
            </a:r>
            <a:r>
              <a:rPr sz="1800" spc="80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14" dirty="0">
                <a:latin typeface="Times New Roman"/>
                <a:cs typeface="Times New Roman"/>
              </a:rPr>
              <a:t> </a:t>
            </a:r>
            <a:r>
              <a:rPr sz="3150" spc="114" dirty="0">
                <a:latin typeface="Symbol"/>
                <a:cs typeface="Symbol"/>
              </a:rPr>
              <a:t></a:t>
            </a:r>
            <a:r>
              <a:rPr sz="3150" spc="-235" dirty="0">
                <a:latin typeface="Times New Roman"/>
                <a:cs typeface="Times New Roman"/>
              </a:rPr>
              <a:t> </a:t>
            </a:r>
            <a:r>
              <a:rPr sz="3150" spc="50" dirty="0">
                <a:latin typeface="Times New Roman"/>
                <a:cs typeface="Times New Roman"/>
              </a:rPr>
              <a:t>f</a:t>
            </a:r>
            <a:r>
              <a:rPr sz="1800" spc="-60" dirty="0">
                <a:latin typeface="Times New Roman"/>
                <a:cs typeface="Times New Roman"/>
              </a:rPr>
              <a:t>g</a:t>
            </a:r>
            <a:r>
              <a:rPr sz="1800" spc="40" dirty="0">
                <a:latin typeface="Times New Roman"/>
                <a:cs typeface="Times New Roman"/>
              </a:rPr>
              <a:t>al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14" dirty="0">
                <a:latin typeface="Times New Roman"/>
                <a:cs typeface="Times New Roman"/>
              </a:rPr>
              <a:t> </a:t>
            </a:r>
            <a:r>
              <a:rPr sz="3150" spc="114" dirty="0">
                <a:latin typeface="Symbol"/>
                <a:cs typeface="Symbol"/>
              </a:rPr>
              <a:t></a:t>
            </a:r>
            <a:r>
              <a:rPr sz="3150" spc="-190" dirty="0">
                <a:latin typeface="Times New Roman"/>
                <a:cs typeface="Times New Roman"/>
              </a:rPr>
              <a:t> </a:t>
            </a:r>
            <a:r>
              <a:rPr sz="3150" spc="50" dirty="0">
                <a:latin typeface="Times New Roman"/>
                <a:cs typeface="Times New Roman"/>
              </a:rPr>
              <a:t>f</a:t>
            </a:r>
            <a:r>
              <a:rPr sz="1800" spc="-60" dirty="0">
                <a:latin typeface="Times New Roman"/>
                <a:cs typeface="Times New Roman"/>
              </a:rPr>
              <a:t>g</a:t>
            </a:r>
            <a:r>
              <a:rPr sz="1800" spc="40" dirty="0">
                <a:latin typeface="Times New Roman"/>
                <a:cs typeface="Times New Roman"/>
              </a:rPr>
              <a:t>a</a:t>
            </a:r>
            <a:r>
              <a:rPr sz="1800" spc="60" dirty="0">
                <a:latin typeface="Times New Roman"/>
                <a:cs typeface="Times New Roman"/>
              </a:rPr>
              <a:t>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3150" spc="114" dirty="0">
                <a:latin typeface="Symbol"/>
                <a:cs typeface="Symbol"/>
              </a:rPr>
              <a:t></a:t>
            </a:r>
            <a:r>
              <a:rPr sz="3150" spc="-229" dirty="0">
                <a:latin typeface="Times New Roman"/>
                <a:cs typeface="Times New Roman"/>
              </a:rPr>
              <a:t> </a:t>
            </a:r>
            <a:r>
              <a:rPr sz="3150" spc="50" dirty="0">
                <a:latin typeface="Times New Roman"/>
                <a:cs typeface="Times New Roman"/>
              </a:rPr>
              <a:t>f</a:t>
            </a:r>
            <a:r>
              <a:rPr sz="1800" spc="-60" dirty="0">
                <a:latin typeface="Times New Roman"/>
                <a:cs typeface="Times New Roman"/>
              </a:rPr>
              <a:t>g</a:t>
            </a:r>
            <a:r>
              <a:rPr sz="1800" spc="40" dirty="0">
                <a:latin typeface="Times New Roman"/>
                <a:cs typeface="Times New Roman"/>
              </a:rPr>
              <a:t>a</a:t>
            </a:r>
            <a:r>
              <a:rPr sz="1800" spc="110" dirty="0">
                <a:latin typeface="Times New Roman"/>
                <a:cs typeface="Times New Roman"/>
              </a:rPr>
              <a:t>s</a:t>
            </a:r>
            <a:r>
              <a:rPr sz="3150" spc="25" dirty="0">
                <a:latin typeface="Times New Roman"/>
                <a:cs typeface="Times New Roman"/>
              </a:rPr>
              <a:t>(</a:t>
            </a:r>
            <a:r>
              <a:rPr sz="3150" spc="395" dirty="0">
                <a:latin typeface="Times New Roman"/>
                <a:cs typeface="Times New Roman"/>
              </a:rPr>
              <a:t>1</a:t>
            </a:r>
            <a:r>
              <a:rPr sz="3150" spc="114" dirty="0">
                <a:latin typeface="Symbol"/>
                <a:cs typeface="Symbol"/>
              </a:rPr>
              <a:t></a:t>
            </a:r>
            <a:r>
              <a:rPr sz="3150" spc="-285" dirty="0">
                <a:latin typeface="Times New Roman"/>
                <a:cs typeface="Times New Roman"/>
              </a:rPr>
              <a:t> </a:t>
            </a:r>
            <a:r>
              <a:rPr sz="3150" spc="90" dirty="0">
                <a:latin typeface="Times New Roman"/>
                <a:cs typeface="Times New Roman"/>
              </a:rPr>
              <a:t>0.19</a:t>
            </a:r>
            <a:r>
              <a:rPr sz="3150" spc="30" dirty="0">
                <a:latin typeface="Times New Roman"/>
                <a:cs typeface="Times New Roman"/>
              </a:rPr>
              <a:t>h</a:t>
            </a:r>
            <a:r>
              <a:rPr sz="2700" spc="82" baseline="43209" dirty="0">
                <a:latin typeface="Times New Roman"/>
                <a:cs typeface="Times New Roman"/>
              </a:rPr>
              <a:t>0</a:t>
            </a:r>
            <a:r>
              <a:rPr sz="2700" spc="37" baseline="43209" dirty="0">
                <a:latin typeface="Times New Roman"/>
                <a:cs typeface="Times New Roman"/>
              </a:rPr>
              <a:t>.</a:t>
            </a:r>
            <a:r>
              <a:rPr sz="2700" spc="120" baseline="43209" dirty="0">
                <a:latin typeface="Times New Roman"/>
                <a:cs typeface="Times New Roman"/>
              </a:rPr>
              <a:t>5</a:t>
            </a:r>
            <a:r>
              <a:rPr sz="2700" spc="-322" baseline="43209" dirty="0">
                <a:latin typeface="Times New Roman"/>
                <a:cs typeface="Times New Roman"/>
              </a:rPr>
              <a:t> </a:t>
            </a:r>
            <a:r>
              <a:rPr sz="3150" spc="70" dirty="0">
                <a:latin typeface="Times New Roman"/>
                <a:cs typeface="Times New Roman"/>
              </a:rPr>
              <a:t>)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60575" y="4417354"/>
            <a:ext cx="8363584" cy="1905635"/>
          </a:xfrm>
          <a:prstGeom prst="rect">
            <a:avLst/>
          </a:prstGeom>
        </p:spPr>
        <p:txBody>
          <a:bodyPr vert="horz" wrap="square" lIns="0" tIns="3327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620"/>
              </a:spcBef>
            </a:pPr>
            <a:r>
              <a:rPr sz="2400" spc="-5" dirty="0">
                <a:solidFill>
                  <a:srgbClr val="C0504D"/>
                </a:solidFill>
                <a:latin typeface="Times New Roman"/>
                <a:cs typeface="Times New Roman"/>
              </a:rPr>
              <a:t>Since</a:t>
            </a:r>
            <a:r>
              <a:rPr sz="2400" spc="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0504D"/>
                </a:solidFill>
                <a:latin typeface="Times New Roman"/>
                <a:cs typeface="Times New Roman"/>
              </a:rPr>
              <a:t>clusters</a:t>
            </a:r>
            <a:r>
              <a:rPr sz="2400" spc="-2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0504D"/>
                </a:solidFill>
                <a:latin typeface="Times New Roman"/>
                <a:cs typeface="Times New Roman"/>
              </a:rPr>
              <a:t>provide</a:t>
            </a:r>
            <a:r>
              <a:rPr sz="2400" spc="-5" dirty="0">
                <a:solidFill>
                  <a:srgbClr val="C0504D"/>
                </a:solidFill>
                <a:latin typeface="Times New Roman"/>
                <a:cs typeface="Times New Roman"/>
              </a:rPr>
              <a:t> ~</a:t>
            </a:r>
            <a:r>
              <a:rPr sz="2400" spc="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C0504D"/>
                </a:solidFill>
                <a:latin typeface="Times New Roman"/>
                <a:cs typeface="Times New Roman"/>
              </a:rPr>
              <a:t>fair</a:t>
            </a:r>
            <a:r>
              <a:rPr sz="240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C0504D"/>
                </a:solidFill>
                <a:latin typeface="Times New Roman"/>
                <a:cs typeface="Times New Roman"/>
              </a:rPr>
              <a:t>sample</a:t>
            </a:r>
            <a:r>
              <a:rPr sz="2400" spc="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C0504D"/>
                </a:solidFill>
                <a:latin typeface="Times New Roman"/>
                <a:cs typeface="Times New Roman"/>
              </a:rPr>
              <a:t>of</a:t>
            </a:r>
            <a:r>
              <a:rPr sz="2400" spc="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C0504D"/>
                </a:solidFill>
                <a:latin typeface="Times New Roman"/>
                <a:cs typeface="Times New Roman"/>
              </a:rPr>
              <a:t>Universe</a:t>
            </a:r>
            <a:r>
              <a:rPr sz="2400" spc="13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775" baseline="-21021" dirty="0">
                <a:solidFill>
                  <a:srgbClr val="FF0000"/>
                </a:solidFill>
                <a:latin typeface="Times New Roman"/>
                <a:cs typeface="Times New Roman"/>
              </a:rPr>
              <a:t>baryon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=b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Ω</a:t>
            </a:r>
            <a:r>
              <a:rPr sz="3600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/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Ω</a:t>
            </a:r>
            <a:r>
              <a:rPr sz="3600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endParaRPr sz="3600" baseline="-20833">
              <a:latin typeface="Times New Roman"/>
              <a:cs typeface="Times New Roman"/>
            </a:endParaRPr>
          </a:p>
          <a:p>
            <a:pPr marL="582295" algn="ctr">
              <a:lnSpc>
                <a:spcPts val="3010"/>
              </a:lnSpc>
              <a:spcBef>
                <a:spcPts val="1939"/>
              </a:spcBef>
              <a:tabLst>
                <a:tab pos="3213100" algn="l"/>
                <a:tab pos="4532630" algn="l"/>
              </a:tabLst>
            </a:pPr>
            <a:r>
              <a:rPr sz="4125" spc="44" baseline="-26262" dirty="0">
                <a:latin typeface="Symbol"/>
                <a:cs typeface="Symbol"/>
              </a:rPr>
              <a:t></a:t>
            </a:r>
            <a:r>
              <a:rPr sz="2400" spc="44" baseline="-45138" dirty="0">
                <a:latin typeface="Times New Roman"/>
                <a:cs typeface="Times New Roman"/>
              </a:rPr>
              <a:t>m</a:t>
            </a:r>
            <a:r>
              <a:rPr sz="2400" spc="450" baseline="-45138" dirty="0">
                <a:latin typeface="Times New Roman"/>
                <a:cs typeface="Times New Roman"/>
              </a:rPr>
              <a:t> </a:t>
            </a:r>
            <a:r>
              <a:rPr sz="4125" spc="30" baseline="-26262" dirty="0">
                <a:latin typeface="Symbol"/>
                <a:cs typeface="Symbol"/>
              </a:rPr>
              <a:t></a:t>
            </a:r>
            <a:r>
              <a:rPr sz="2750" u="sng" spc="3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i="1" u="sng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</a:t>
            </a:r>
            <a:r>
              <a:rPr sz="2750" u="sng" spc="1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</a:t>
            </a:r>
            <a:r>
              <a:rPr sz="1600" u="sng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 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229" dirty="0">
                <a:latin typeface="Times New Roman"/>
                <a:cs typeface="Times New Roman"/>
              </a:rPr>
              <a:t> </a:t>
            </a:r>
            <a:r>
              <a:rPr sz="4125" spc="30" baseline="-26262" dirty="0">
                <a:latin typeface="Symbol"/>
                <a:cs typeface="Symbol"/>
              </a:rPr>
              <a:t></a:t>
            </a:r>
            <a:r>
              <a:rPr sz="2750" u="sng" spc="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750" i="1" u="sng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</a:t>
            </a:r>
            <a:r>
              <a:rPr sz="2750" u="sng" spc="1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</a:t>
            </a:r>
            <a:r>
              <a:rPr sz="1600" u="sng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	</a:t>
            </a:r>
            <a:endParaRPr sz="1600">
              <a:latin typeface="Times New Roman"/>
              <a:cs typeface="Times New Roman"/>
            </a:endParaRPr>
          </a:p>
          <a:p>
            <a:pPr marL="3274695">
              <a:lnSpc>
                <a:spcPts val="3010"/>
              </a:lnSpc>
              <a:tabLst>
                <a:tab pos="4382770" algn="l"/>
              </a:tabLst>
            </a:pPr>
            <a:r>
              <a:rPr sz="2750" spc="15" dirty="0">
                <a:latin typeface="Times New Roman"/>
                <a:cs typeface="Times New Roman"/>
              </a:rPr>
              <a:t>f</a:t>
            </a:r>
            <a:r>
              <a:rPr sz="1600" spc="10" dirty="0">
                <a:latin typeface="Times New Roman"/>
                <a:cs typeface="Times New Roman"/>
              </a:rPr>
              <a:t>b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35" dirty="0">
                <a:latin typeface="Times New Roman"/>
                <a:cs typeface="Times New Roman"/>
              </a:rPr>
              <a:t>r</a:t>
            </a:r>
            <a:r>
              <a:rPr sz="1600" spc="-95" dirty="0">
                <a:latin typeface="Times New Roman"/>
                <a:cs typeface="Times New Roman"/>
              </a:rPr>
              <a:t>y</a:t>
            </a:r>
            <a:r>
              <a:rPr sz="1600" spc="10" dirty="0">
                <a:latin typeface="Times New Roman"/>
                <a:cs typeface="Times New Roman"/>
              </a:rPr>
              <a:t>on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2750" spc="15" dirty="0">
                <a:latin typeface="Times New Roman"/>
                <a:cs typeface="Times New Roman"/>
              </a:rPr>
              <a:t>f</a:t>
            </a:r>
            <a:r>
              <a:rPr sz="1600" spc="-95" dirty="0">
                <a:latin typeface="Times New Roman"/>
                <a:cs typeface="Times New Roman"/>
              </a:rPr>
              <a:t>g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80" dirty="0">
                <a:latin typeface="Times New Roman"/>
                <a:cs typeface="Times New Roman"/>
              </a:rPr>
              <a:t>s</a:t>
            </a:r>
            <a:r>
              <a:rPr sz="2750" spc="-5" dirty="0">
                <a:latin typeface="Times New Roman"/>
                <a:cs typeface="Times New Roman"/>
              </a:rPr>
              <a:t>(</a:t>
            </a:r>
            <a:r>
              <a:rPr sz="2750" spc="-175" dirty="0">
                <a:latin typeface="Times New Roman"/>
                <a:cs typeface="Times New Roman"/>
              </a:rPr>
              <a:t>1</a:t>
            </a:r>
            <a:r>
              <a:rPr sz="2750" spc="15" dirty="0">
                <a:latin typeface="Symbol"/>
                <a:cs typeface="Symbol"/>
              </a:rPr>
              <a:t></a:t>
            </a:r>
            <a:r>
              <a:rPr sz="2750" spc="50" dirty="0">
                <a:latin typeface="Times New Roman"/>
                <a:cs typeface="Times New Roman"/>
              </a:rPr>
              <a:t>0</a:t>
            </a:r>
            <a:r>
              <a:rPr sz="2750" spc="20" dirty="0">
                <a:latin typeface="Times New Roman"/>
                <a:cs typeface="Times New Roman"/>
              </a:rPr>
              <a:t>.</a:t>
            </a:r>
            <a:r>
              <a:rPr sz="2750" spc="45" dirty="0">
                <a:latin typeface="Times New Roman"/>
                <a:cs typeface="Times New Roman"/>
              </a:rPr>
              <a:t>1</a:t>
            </a:r>
            <a:r>
              <a:rPr sz="2750" spc="50" dirty="0">
                <a:latin typeface="Times New Roman"/>
                <a:cs typeface="Times New Roman"/>
              </a:rPr>
              <a:t>9</a:t>
            </a:r>
            <a:r>
              <a:rPr sz="2750" spc="-80" dirty="0">
                <a:latin typeface="Times New Roman"/>
                <a:cs typeface="Times New Roman"/>
              </a:rPr>
              <a:t>h</a:t>
            </a:r>
            <a:r>
              <a:rPr sz="2400" spc="15" baseline="24305" dirty="0">
                <a:latin typeface="Times New Roman"/>
                <a:cs typeface="Times New Roman"/>
              </a:rPr>
              <a:t>0.5</a:t>
            </a:r>
            <a:r>
              <a:rPr sz="2400" spc="-375" baseline="24305" dirty="0">
                <a:latin typeface="Times New Roman"/>
                <a:cs typeface="Times New Roman"/>
              </a:rPr>
              <a:t> </a:t>
            </a:r>
            <a:r>
              <a:rPr sz="2750" spc="10" dirty="0"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33397" y="3906773"/>
            <a:ext cx="73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Then: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42455" y="329946"/>
            <a:ext cx="4744085" cy="279273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81610" algn="just">
              <a:lnSpc>
                <a:spcPct val="100000"/>
              </a:lnSpc>
              <a:spcBef>
                <a:spcPts val="1540"/>
              </a:spcBef>
            </a:pPr>
            <a:r>
              <a:rPr sz="2400" dirty="0">
                <a:solidFill>
                  <a:srgbClr val="C0504D"/>
                </a:solidFill>
                <a:latin typeface="Times New Roman"/>
                <a:cs typeface="Times New Roman"/>
              </a:rPr>
              <a:t>37</a:t>
            </a:r>
            <a:r>
              <a:rPr sz="2400" spc="-15" dirty="0">
                <a:solidFill>
                  <a:srgbClr val="C0504D"/>
                </a:solidFill>
                <a:latin typeface="Times New Roman"/>
                <a:cs typeface="Times New Roman"/>
              </a:rPr>
              <a:t> regular,</a:t>
            </a:r>
            <a:r>
              <a:rPr sz="2400" spc="-3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0504D"/>
                </a:solidFill>
                <a:latin typeface="Times New Roman"/>
                <a:cs typeface="Times New Roman"/>
              </a:rPr>
              <a:t>relaxed</a:t>
            </a:r>
            <a:r>
              <a:rPr sz="2400" spc="-4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0504D"/>
                </a:solidFill>
                <a:latin typeface="Times New Roman"/>
                <a:cs typeface="Times New Roman"/>
              </a:rPr>
              <a:t>clusters:</a:t>
            </a:r>
            <a:endParaRPr sz="2400">
              <a:latin typeface="Times New Roman"/>
              <a:cs typeface="Times New Roman"/>
            </a:endParaRPr>
          </a:p>
          <a:p>
            <a:pPr marL="181610" algn="just">
              <a:lnSpc>
                <a:spcPct val="100000"/>
              </a:lnSpc>
              <a:spcBef>
                <a:spcPts val="1440"/>
              </a:spcBef>
            </a:pP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baseline="-20833" dirty="0">
                <a:latin typeface="Times New Roman"/>
                <a:cs typeface="Times New Roman"/>
              </a:rPr>
              <a:t>gas</a:t>
            </a:r>
            <a:r>
              <a:rPr sz="2400" dirty="0">
                <a:latin typeface="Times New Roman"/>
                <a:cs typeface="Times New Roman"/>
              </a:rPr>
              <a:t>(r)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large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scatter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small </a:t>
            </a:r>
            <a:r>
              <a:rPr sz="2400" dirty="0">
                <a:latin typeface="Times New Roman"/>
                <a:cs typeface="Times New Roman"/>
              </a:rPr>
              <a:t>radius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but</a:t>
            </a:r>
            <a:endParaRPr sz="2400">
              <a:latin typeface="Times New Roman"/>
              <a:cs typeface="Times New Roman"/>
            </a:endParaRPr>
          </a:p>
          <a:p>
            <a:pPr marL="181610" marR="191135" algn="just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→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approximately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universal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baseline="-20833" dirty="0">
                <a:latin typeface="Times New Roman"/>
                <a:cs typeface="Times New Roman"/>
              </a:rPr>
              <a:t>2500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mass</a:t>
            </a:r>
            <a:r>
              <a:rPr sz="2400" dirty="0">
                <a:latin typeface="Times New Roman"/>
                <a:cs typeface="Times New Roman"/>
              </a:rPr>
              <a:t> density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 2500ρ</a:t>
            </a:r>
            <a:r>
              <a:rPr sz="2400" spc="-7" baseline="-20833" dirty="0">
                <a:latin typeface="Times New Roman"/>
                <a:cs typeface="Times New Roman"/>
              </a:rPr>
              <a:t>crit</a:t>
            </a:r>
            <a:endParaRPr sz="2400" baseline="-20833">
              <a:latin typeface="Times New Roman"/>
              <a:cs typeface="Times New Roman"/>
            </a:endParaRPr>
          </a:p>
          <a:p>
            <a:pPr marL="38100" algn="just">
              <a:lnSpc>
                <a:spcPct val="100000"/>
              </a:lnSpc>
              <a:spcBef>
                <a:spcPts val="1625"/>
              </a:spcBef>
            </a:pPr>
            <a:r>
              <a:rPr sz="2400" dirty="0">
                <a:solidFill>
                  <a:srgbClr val="C0504D"/>
                </a:solidFill>
                <a:latin typeface="Times New Roman"/>
                <a:cs typeface="Times New Roman"/>
              </a:rPr>
              <a:t>Fit</a:t>
            </a:r>
            <a:r>
              <a:rPr sz="2400" spc="-2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0504D"/>
                </a:solidFill>
                <a:latin typeface="Times New Roman"/>
                <a:cs typeface="Times New Roman"/>
              </a:rPr>
              <a:t>constant</a:t>
            </a:r>
            <a:r>
              <a:rPr sz="2400" spc="-4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0504D"/>
                </a:solidFill>
                <a:latin typeface="Times New Roman"/>
                <a:cs typeface="Times New Roman"/>
              </a:rPr>
              <a:t>value</a:t>
            </a:r>
            <a:r>
              <a:rPr sz="2400" spc="-2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0504D"/>
                </a:solidFill>
                <a:latin typeface="Times New Roman"/>
                <a:cs typeface="Times New Roman"/>
              </a:rPr>
              <a:t>at</a:t>
            </a:r>
            <a:r>
              <a:rPr sz="2400" spc="-1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0504D"/>
                </a:solidFill>
                <a:latin typeface="Times New Roman"/>
                <a:cs typeface="Times New Roman"/>
              </a:rPr>
              <a:t>r</a:t>
            </a:r>
            <a:r>
              <a:rPr sz="2400" baseline="-20833" dirty="0">
                <a:solidFill>
                  <a:srgbClr val="C0504D"/>
                </a:solidFill>
                <a:latin typeface="Times New Roman"/>
                <a:cs typeface="Times New Roman"/>
              </a:rPr>
              <a:t>2500</a:t>
            </a:r>
            <a:endParaRPr sz="2400" baseline="-20833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42455" y="3278504"/>
            <a:ext cx="3517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spc="-7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gas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(r</a:t>
            </a:r>
            <a:r>
              <a:rPr sz="2400" spc="-7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2500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)=(0.1175</a:t>
            </a:r>
            <a:r>
              <a:rPr sz="24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±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0.0015)h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09681" y="3455289"/>
            <a:ext cx="229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0000"/>
                </a:solidFill>
                <a:latin typeface="Times New Roman"/>
                <a:cs typeface="Times New Roman"/>
              </a:rPr>
              <a:t>70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12373" y="3289173"/>
            <a:ext cx="346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1.5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42455" y="3644265"/>
            <a:ext cx="3851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400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gas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(r</a:t>
            </a:r>
            <a:r>
              <a:rPr sz="2400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2500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)=(0.0688</a:t>
            </a:r>
            <a:r>
              <a:rPr sz="2400" dirty="0">
                <a:solidFill>
                  <a:srgbClr val="FF0000"/>
                </a:solidFill>
                <a:latin typeface="Microsoft Sans Serif"/>
                <a:cs typeface="Microsoft Sans Serif"/>
              </a:rPr>
              <a:t>±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0.0088)h</a:t>
            </a:r>
            <a:r>
              <a:rPr sz="2400" baseline="24305" dirty="0">
                <a:solidFill>
                  <a:srgbClr val="FF0000"/>
                </a:solidFill>
                <a:latin typeface="Times New Roman"/>
                <a:cs typeface="Times New Roman"/>
              </a:rPr>
              <a:t>-1.5</a:t>
            </a:r>
            <a:endParaRPr sz="2400" baseline="24305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49142" y="211836"/>
            <a:ext cx="6310630" cy="677545"/>
            <a:chOff x="1949142" y="211836"/>
            <a:chExt cx="6310630" cy="67754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9142" y="389146"/>
              <a:ext cx="2363089" cy="2364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3380" y="211836"/>
              <a:ext cx="499122" cy="6774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0352" y="411480"/>
              <a:ext cx="555498" cy="46405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3711" y="211836"/>
              <a:ext cx="3705605" cy="677418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901317" y="278384"/>
            <a:ext cx="3181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Chandra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 results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2400" b="1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i="1" spc="-1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b="1" spc="-15" baseline="-20833" dirty="0">
                <a:solidFill>
                  <a:srgbClr val="FF0000"/>
                </a:solidFill>
                <a:latin typeface="Calibri"/>
                <a:cs typeface="Calibri"/>
              </a:rPr>
              <a:t>gas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(r)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18105" y="4782057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4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Ω</a:t>
            </a:r>
            <a:r>
              <a:rPr sz="2400" spc="-7" baseline="-20833" dirty="0">
                <a:latin typeface="Times New Roman"/>
                <a:cs typeface="Times New Roman"/>
              </a:rPr>
              <a:t>b</a:t>
            </a:r>
            <a:r>
              <a:rPr sz="2400" spc="-15" baseline="-20833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baseline="24305" dirty="0"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=0.0214</a:t>
            </a:r>
            <a:r>
              <a:rPr sz="2400" dirty="0">
                <a:latin typeface="Microsoft Sans Serif"/>
                <a:cs typeface="Microsoft Sans Serif"/>
              </a:rPr>
              <a:t>±</a:t>
            </a:r>
            <a:r>
              <a:rPr sz="2400" dirty="0">
                <a:latin typeface="Times New Roman"/>
                <a:cs typeface="Times New Roman"/>
              </a:rPr>
              <a:t>0.0020</a:t>
            </a:r>
            <a:r>
              <a:rPr sz="2400" spc="3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(Kirkman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et al.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‘03),</a:t>
            </a:r>
            <a:r>
              <a:rPr sz="2000" spc="4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h=0.72</a:t>
            </a:r>
            <a:r>
              <a:rPr sz="2400" dirty="0">
                <a:latin typeface="Microsoft Sans Serif"/>
                <a:cs typeface="Microsoft Sans Serif"/>
              </a:rPr>
              <a:t>±</a:t>
            </a:r>
            <a:r>
              <a:rPr sz="2400" dirty="0">
                <a:latin typeface="Times New Roman"/>
                <a:cs typeface="Times New Roman"/>
              </a:rPr>
              <a:t>0.08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(Freedman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43505" y="5198109"/>
            <a:ext cx="8248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Times New Roman"/>
                <a:cs typeface="Times New Roman"/>
              </a:rPr>
              <a:t>al.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‘01),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74541" y="5147817"/>
            <a:ext cx="4920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b=0.83</a:t>
            </a:r>
            <a:r>
              <a:rPr sz="2400" dirty="0">
                <a:latin typeface="Microsoft Sans Serif"/>
                <a:cs typeface="Microsoft Sans Serif"/>
              </a:rPr>
              <a:t>±</a:t>
            </a:r>
            <a:r>
              <a:rPr sz="2400" dirty="0">
                <a:latin typeface="Times New Roman"/>
                <a:cs typeface="Times New Roman"/>
              </a:rPr>
              <a:t>0.09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(E</a:t>
            </a:r>
            <a:r>
              <a:rPr sz="2000" spc="5" dirty="0">
                <a:latin typeface="Times New Roman"/>
                <a:cs typeface="Times New Roman"/>
              </a:rPr>
              <a:t>k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. </a:t>
            </a:r>
            <a:r>
              <a:rPr sz="2000" spc="10" dirty="0">
                <a:latin typeface="Times New Roman"/>
                <a:cs typeface="Times New Roman"/>
              </a:rPr>
              <a:t>9</a:t>
            </a:r>
            <a:r>
              <a:rPr sz="2000" dirty="0">
                <a:latin typeface="Times New Roman"/>
                <a:cs typeface="Times New Roman"/>
              </a:rPr>
              <a:t>8;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. </a:t>
            </a:r>
            <a:r>
              <a:rPr sz="2000" spc="10" dirty="0"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10" dirty="0">
                <a:latin typeface="Times New Roman"/>
                <a:cs typeface="Times New Roman"/>
              </a:rPr>
              <a:t>0</a:t>
            </a:r>
            <a:r>
              <a:rPr sz="2000" dirty="0">
                <a:latin typeface="Times New Roman"/>
                <a:cs typeface="Times New Roman"/>
              </a:rPr>
              <a:t>4)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60481" y="6111120"/>
            <a:ext cx="3980179" cy="0"/>
          </a:xfrm>
          <a:custGeom>
            <a:avLst/>
            <a:gdLst/>
            <a:ahLst/>
            <a:cxnLst/>
            <a:rect l="l" t="t" r="r" b="b"/>
            <a:pathLst>
              <a:path w="3980179">
                <a:moveTo>
                  <a:pt x="0" y="0"/>
                </a:moveTo>
                <a:lnTo>
                  <a:pt x="3979619" y="0"/>
                </a:lnTo>
              </a:path>
            </a:pathLst>
          </a:custGeom>
          <a:ln w="11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504557" y="5885508"/>
            <a:ext cx="149860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30" dirty="0">
                <a:latin typeface="Symbol"/>
                <a:cs typeface="Symbol"/>
              </a:rPr>
              <a:t>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10" dirty="0">
                <a:latin typeface="Times New Roman"/>
                <a:cs typeface="Times New Roman"/>
              </a:rPr>
              <a:t>0</a:t>
            </a:r>
            <a:r>
              <a:rPr sz="2200" dirty="0">
                <a:latin typeface="Times New Roman"/>
                <a:cs typeface="Times New Roman"/>
              </a:rPr>
              <a:t>.</a:t>
            </a:r>
            <a:r>
              <a:rPr sz="2200" spc="45" dirty="0">
                <a:latin typeface="Times New Roman"/>
                <a:cs typeface="Times New Roman"/>
              </a:rPr>
              <a:t>2</a:t>
            </a:r>
            <a:r>
              <a:rPr sz="2200" spc="30" dirty="0">
                <a:latin typeface="Times New Roman"/>
                <a:cs typeface="Times New Roman"/>
              </a:rPr>
              <a:t>6</a:t>
            </a:r>
            <a:r>
              <a:rPr sz="2200" spc="-225" dirty="0">
                <a:latin typeface="Times New Roman"/>
                <a:cs typeface="Times New Roman"/>
              </a:rPr>
              <a:t> </a:t>
            </a:r>
            <a:r>
              <a:rPr sz="2200" spc="30" dirty="0">
                <a:latin typeface="Symbol"/>
                <a:cs typeface="Symbol"/>
              </a:rPr>
              <a:t></a:t>
            </a:r>
            <a:r>
              <a:rPr sz="2200" spc="-16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0.</a:t>
            </a:r>
            <a:r>
              <a:rPr sz="2200" spc="45" dirty="0">
                <a:latin typeface="Times New Roman"/>
                <a:cs typeface="Times New Roman"/>
              </a:rPr>
              <a:t>04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38373" y="6105392"/>
            <a:ext cx="362585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200" dirty="0">
                <a:latin typeface="Times New Roman"/>
                <a:cs typeface="Times New Roman"/>
              </a:rPr>
              <a:t>(</a:t>
            </a:r>
            <a:r>
              <a:rPr sz="2200" spc="40" dirty="0">
                <a:latin typeface="Times New Roman"/>
                <a:cs typeface="Times New Roman"/>
              </a:rPr>
              <a:t>0</a:t>
            </a:r>
            <a:r>
              <a:rPr sz="2200" spc="15" dirty="0">
                <a:latin typeface="Times New Roman"/>
                <a:cs typeface="Times New Roman"/>
              </a:rPr>
              <a:t>.</a:t>
            </a:r>
            <a:r>
              <a:rPr sz="2200" spc="45" dirty="0">
                <a:latin typeface="Times New Roman"/>
                <a:cs typeface="Times New Roman"/>
              </a:rPr>
              <a:t>1</a:t>
            </a:r>
            <a:r>
              <a:rPr sz="2200" spc="35" dirty="0">
                <a:latin typeface="Times New Roman"/>
                <a:cs typeface="Times New Roman"/>
              </a:rPr>
              <a:t>1</a:t>
            </a:r>
            <a:r>
              <a:rPr sz="2200" spc="40" dirty="0">
                <a:latin typeface="Times New Roman"/>
                <a:cs typeface="Times New Roman"/>
              </a:rPr>
              <a:t>7</a:t>
            </a:r>
            <a:r>
              <a:rPr sz="2200" spc="215" dirty="0">
                <a:latin typeface="Times New Roman"/>
                <a:cs typeface="Times New Roman"/>
              </a:rPr>
              <a:t>5</a:t>
            </a:r>
            <a:r>
              <a:rPr sz="2200" spc="30" dirty="0">
                <a:latin typeface="Symbol"/>
                <a:cs typeface="Symbol"/>
              </a:rPr>
              <a:t></a:t>
            </a:r>
            <a:r>
              <a:rPr sz="2200" spc="-160" dirty="0">
                <a:latin typeface="Times New Roman"/>
                <a:cs typeface="Times New Roman"/>
              </a:rPr>
              <a:t> </a:t>
            </a:r>
            <a:r>
              <a:rPr sz="2200" spc="40" dirty="0">
                <a:latin typeface="Times New Roman"/>
                <a:cs typeface="Times New Roman"/>
              </a:rPr>
              <a:t>0</a:t>
            </a:r>
            <a:r>
              <a:rPr sz="2200" spc="15" dirty="0">
                <a:latin typeface="Times New Roman"/>
                <a:cs typeface="Times New Roman"/>
              </a:rPr>
              <a:t>.</a:t>
            </a:r>
            <a:r>
              <a:rPr sz="2200" spc="45" dirty="0">
                <a:latin typeface="Times New Roman"/>
                <a:cs typeface="Times New Roman"/>
              </a:rPr>
              <a:t>0</a:t>
            </a:r>
            <a:r>
              <a:rPr sz="2200" spc="35" dirty="0">
                <a:latin typeface="Times New Roman"/>
                <a:cs typeface="Times New Roman"/>
              </a:rPr>
              <a:t>0</a:t>
            </a:r>
            <a:r>
              <a:rPr sz="2200" spc="40" dirty="0">
                <a:latin typeface="Times New Roman"/>
                <a:cs typeface="Times New Roman"/>
              </a:rPr>
              <a:t>1</a:t>
            </a:r>
            <a:r>
              <a:rPr sz="2200" spc="35" dirty="0">
                <a:latin typeface="Times New Roman"/>
                <a:cs typeface="Times New Roman"/>
              </a:rPr>
              <a:t>5</a:t>
            </a:r>
            <a:r>
              <a:rPr sz="2200" dirty="0">
                <a:latin typeface="Times New Roman"/>
                <a:cs typeface="Times New Roman"/>
              </a:rPr>
              <a:t>)(</a:t>
            </a:r>
            <a:r>
              <a:rPr sz="2200" spc="120" dirty="0">
                <a:latin typeface="Times New Roman"/>
                <a:cs typeface="Times New Roman"/>
              </a:rPr>
              <a:t>1</a:t>
            </a:r>
            <a:r>
              <a:rPr sz="2200" spc="30" dirty="0">
                <a:latin typeface="Symbol"/>
                <a:cs typeface="Symbol"/>
              </a:rPr>
              <a:t></a:t>
            </a:r>
            <a:r>
              <a:rPr sz="2200" spc="-165" dirty="0">
                <a:latin typeface="Times New Roman"/>
                <a:cs typeface="Times New Roman"/>
              </a:rPr>
              <a:t> </a:t>
            </a:r>
            <a:r>
              <a:rPr sz="2200" spc="40" dirty="0">
                <a:latin typeface="Times New Roman"/>
                <a:cs typeface="Times New Roman"/>
              </a:rPr>
              <a:t>0</a:t>
            </a:r>
            <a:r>
              <a:rPr sz="2200" spc="15" dirty="0">
                <a:latin typeface="Times New Roman"/>
                <a:cs typeface="Times New Roman"/>
              </a:rPr>
              <a:t>.</a:t>
            </a:r>
            <a:r>
              <a:rPr sz="2200" spc="45" dirty="0">
                <a:latin typeface="Times New Roman"/>
                <a:cs typeface="Times New Roman"/>
              </a:rPr>
              <a:t>1</a:t>
            </a:r>
            <a:r>
              <a:rPr sz="2200" spc="35" dirty="0">
                <a:latin typeface="Times New Roman"/>
                <a:cs typeface="Times New Roman"/>
              </a:rPr>
              <a:t>6</a:t>
            </a:r>
            <a:r>
              <a:rPr sz="2200" spc="-100" dirty="0">
                <a:latin typeface="Times New Roman"/>
                <a:cs typeface="Times New Roman"/>
              </a:rPr>
              <a:t>h</a:t>
            </a:r>
            <a:r>
              <a:rPr sz="1300" spc="-5" dirty="0">
                <a:latin typeface="Times New Roman"/>
                <a:cs typeface="Times New Roman"/>
              </a:rPr>
              <a:t>7</a:t>
            </a:r>
            <a:r>
              <a:rPr sz="1300" spc="60" dirty="0">
                <a:latin typeface="Times New Roman"/>
                <a:cs typeface="Times New Roman"/>
              </a:rPr>
              <a:t>0</a:t>
            </a:r>
            <a:r>
              <a:rPr sz="1350" spc="60" baseline="61728" dirty="0">
                <a:latin typeface="Times New Roman"/>
                <a:cs typeface="Times New Roman"/>
              </a:rPr>
              <a:t>0</a:t>
            </a:r>
            <a:r>
              <a:rPr sz="1350" spc="22" baseline="61728" dirty="0">
                <a:latin typeface="Times New Roman"/>
                <a:cs typeface="Times New Roman"/>
              </a:rPr>
              <a:t>.</a:t>
            </a:r>
            <a:r>
              <a:rPr sz="1350" spc="30" baseline="61728" dirty="0">
                <a:latin typeface="Times New Roman"/>
                <a:cs typeface="Times New Roman"/>
              </a:rPr>
              <a:t>5</a:t>
            </a:r>
            <a:r>
              <a:rPr sz="1350" spc="-82" baseline="61728" dirty="0">
                <a:latin typeface="Times New Roman"/>
                <a:cs typeface="Times New Roman"/>
              </a:rPr>
              <a:t> </a:t>
            </a:r>
            <a:r>
              <a:rPr sz="2200" spc="20" dirty="0">
                <a:latin typeface="Times New Roman"/>
                <a:cs typeface="Times New Roman"/>
              </a:rPr>
              <a:t>)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35624" y="5708823"/>
            <a:ext cx="401574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200" dirty="0">
                <a:latin typeface="Times New Roman"/>
                <a:cs typeface="Times New Roman"/>
              </a:rPr>
              <a:t>(</a:t>
            </a:r>
            <a:r>
              <a:rPr sz="2200" spc="40" dirty="0">
                <a:latin typeface="Times New Roman"/>
                <a:cs typeface="Times New Roman"/>
              </a:rPr>
              <a:t>0</a:t>
            </a:r>
            <a:r>
              <a:rPr sz="2200" spc="15" dirty="0">
                <a:latin typeface="Times New Roman"/>
                <a:cs typeface="Times New Roman"/>
              </a:rPr>
              <a:t>.</a:t>
            </a:r>
            <a:r>
              <a:rPr sz="2200" spc="45" dirty="0">
                <a:latin typeface="Times New Roman"/>
                <a:cs typeface="Times New Roman"/>
              </a:rPr>
              <a:t>8</a:t>
            </a:r>
            <a:r>
              <a:rPr sz="2200" spc="30" dirty="0">
                <a:latin typeface="Times New Roman"/>
                <a:cs typeface="Times New Roman"/>
              </a:rPr>
              <a:t>3</a:t>
            </a:r>
            <a:r>
              <a:rPr sz="2200" spc="-340" dirty="0">
                <a:latin typeface="Times New Roman"/>
                <a:cs typeface="Times New Roman"/>
              </a:rPr>
              <a:t> </a:t>
            </a:r>
            <a:r>
              <a:rPr sz="2200" spc="30" dirty="0">
                <a:latin typeface="Symbol"/>
                <a:cs typeface="Symbol"/>
              </a:rPr>
              <a:t></a:t>
            </a:r>
            <a:r>
              <a:rPr sz="2200" spc="-160" dirty="0">
                <a:latin typeface="Times New Roman"/>
                <a:cs typeface="Times New Roman"/>
              </a:rPr>
              <a:t> </a:t>
            </a:r>
            <a:r>
              <a:rPr sz="2200" spc="40" dirty="0">
                <a:latin typeface="Times New Roman"/>
                <a:cs typeface="Times New Roman"/>
              </a:rPr>
              <a:t>0</a:t>
            </a:r>
            <a:r>
              <a:rPr sz="2200" spc="15" dirty="0">
                <a:latin typeface="Times New Roman"/>
                <a:cs typeface="Times New Roman"/>
              </a:rPr>
              <a:t>.</a:t>
            </a:r>
            <a:r>
              <a:rPr sz="2200" spc="45" dirty="0">
                <a:latin typeface="Times New Roman"/>
                <a:cs typeface="Times New Roman"/>
              </a:rPr>
              <a:t>0</a:t>
            </a:r>
            <a:r>
              <a:rPr sz="2200" spc="35" dirty="0">
                <a:latin typeface="Times New Roman"/>
                <a:cs typeface="Times New Roman"/>
              </a:rPr>
              <a:t>9</a:t>
            </a:r>
            <a:r>
              <a:rPr sz="2200" dirty="0">
                <a:latin typeface="Times New Roman"/>
                <a:cs typeface="Times New Roman"/>
              </a:rPr>
              <a:t>)(</a:t>
            </a:r>
            <a:r>
              <a:rPr sz="2200" spc="40" dirty="0">
                <a:latin typeface="Times New Roman"/>
                <a:cs typeface="Times New Roman"/>
              </a:rPr>
              <a:t>0</a:t>
            </a:r>
            <a:r>
              <a:rPr sz="2200" spc="15" dirty="0">
                <a:latin typeface="Times New Roman"/>
                <a:cs typeface="Times New Roman"/>
              </a:rPr>
              <a:t>.</a:t>
            </a:r>
            <a:r>
              <a:rPr sz="2200" spc="45" dirty="0">
                <a:latin typeface="Times New Roman"/>
                <a:cs typeface="Times New Roman"/>
              </a:rPr>
              <a:t>0</a:t>
            </a:r>
            <a:r>
              <a:rPr sz="2200" spc="-140" dirty="0">
                <a:latin typeface="Times New Roman"/>
                <a:cs typeface="Times New Roman"/>
              </a:rPr>
              <a:t>4</a:t>
            </a:r>
            <a:r>
              <a:rPr sz="2200" spc="45" dirty="0">
                <a:latin typeface="Times New Roman"/>
                <a:cs typeface="Times New Roman"/>
              </a:rPr>
              <a:t>3</a:t>
            </a:r>
            <a:r>
              <a:rPr sz="2200" spc="30" dirty="0">
                <a:latin typeface="Times New Roman"/>
                <a:cs typeface="Times New Roman"/>
              </a:rPr>
              <a:t>7</a:t>
            </a:r>
            <a:r>
              <a:rPr sz="2200" spc="-195" dirty="0">
                <a:latin typeface="Times New Roman"/>
                <a:cs typeface="Times New Roman"/>
              </a:rPr>
              <a:t> </a:t>
            </a:r>
            <a:r>
              <a:rPr sz="2200" spc="30" dirty="0">
                <a:latin typeface="Symbol"/>
                <a:cs typeface="Symbol"/>
              </a:rPr>
              <a:t></a:t>
            </a:r>
            <a:r>
              <a:rPr sz="2200" spc="-160" dirty="0">
                <a:latin typeface="Times New Roman"/>
                <a:cs typeface="Times New Roman"/>
              </a:rPr>
              <a:t> </a:t>
            </a:r>
            <a:r>
              <a:rPr sz="2200" spc="40" dirty="0">
                <a:latin typeface="Times New Roman"/>
                <a:cs typeface="Times New Roman"/>
              </a:rPr>
              <a:t>0</a:t>
            </a:r>
            <a:r>
              <a:rPr sz="2200" spc="15" dirty="0">
                <a:latin typeface="Times New Roman"/>
                <a:cs typeface="Times New Roman"/>
              </a:rPr>
              <a:t>.</a:t>
            </a:r>
            <a:r>
              <a:rPr sz="2200" spc="45" dirty="0">
                <a:latin typeface="Times New Roman"/>
                <a:cs typeface="Times New Roman"/>
              </a:rPr>
              <a:t>0</a:t>
            </a:r>
            <a:r>
              <a:rPr sz="2200" spc="35" dirty="0">
                <a:latin typeface="Times New Roman"/>
                <a:cs typeface="Times New Roman"/>
              </a:rPr>
              <a:t>0</a:t>
            </a:r>
            <a:r>
              <a:rPr sz="2200" spc="40" dirty="0">
                <a:latin typeface="Times New Roman"/>
                <a:cs typeface="Times New Roman"/>
              </a:rPr>
              <a:t>4</a:t>
            </a:r>
            <a:r>
              <a:rPr sz="2200" spc="35" dirty="0">
                <a:latin typeface="Times New Roman"/>
                <a:cs typeface="Times New Roman"/>
              </a:rPr>
              <a:t>1</a:t>
            </a:r>
            <a:r>
              <a:rPr sz="2200" dirty="0">
                <a:latin typeface="Times New Roman"/>
                <a:cs typeface="Times New Roman"/>
              </a:rPr>
              <a:t>)</a:t>
            </a:r>
            <a:r>
              <a:rPr sz="2200" spc="-140" dirty="0">
                <a:latin typeface="Times New Roman"/>
                <a:cs typeface="Times New Roman"/>
              </a:rPr>
              <a:t>h</a:t>
            </a:r>
            <a:r>
              <a:rPr sz="1300" spc="-5" dirty="0">
                <a:latin typeface="Times New Roman"/>
                <a:cs typeface="Times New Roman"/>
              </a:rPr>
              <a:t>7</a:t>
            </a:r>
            <a:r>
              <a:rPr sz="1300" spc="55" dirty="0">
                <a:latin typeface="Times New Roman"/>
                <a:cs typeface="Times New Roman"/>
              </a:rPr>
              <a:t>0</a:t>
            </a:r>
            <a:r>
              <a:rPr sz="1350" spc="30" baseline="61728" dirty="0">
                <a:latin typeface="Times New Roman"/>
                <a:cs typeface="Times New Roman"/>
              </a:rPr>
              <a:t>-</a:t>
            </a:r>
            <a:r>
              <a:rPr sz="1350" spc="60" baseline="61728" dirty="0">
                <a:latin typeface="Times New Roman"/>
                <a:cs typeface="Times New Roman"/>
              </a:rPr>
              <a:t>0</a:t>
            </a:r>
            <a:r>
              <a:rPr sz="1350" spc="22" baseline="61728" dirty="0">
                <a:latin typeface="Times New Roman"/>
                <a:cs typeface="Times New Roman"/>
              </a:rPr>
              <a:t>.</a:t>
            </a:r>
            <a:r>
              <a:rPr sz="1350" spc="30" baseline="61728" dirty="0">
                <a:latin typeface="Times New Roman"/>
                <a:cs typeface="Times New Roman"/>
              </a:rPr>
              <a:t>5</a:t>
            </a:r>
            <a:endParaRPr sz="1350" baseline="61728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08506" y="5885508"/>
            <a:ext cx="60325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20" dirty="0">
                <a:latin typeface="Symbol"/>
                <a:cs typeface="Symbol"/>
              </a:rPr>
              <a:t></a:t>
            </a:r>
            <a:r>
              <a:rPr sz="1300" spc="20" dirty="0">
                <a:latin typeface="Times New Roman"/>
                <a:cs typeface="Times New Roman"/>
              </a:rPr>
              <a:t>m</a:t>
            </a:r>
            <a:r>
              <a:rPr sz="1300" spc="150" dirty="0">
                <a:latin typeface="Times New Roman"/>
                <a:cs typeface="Times New Roman"/>
              </a:rPr>
              <a:t> </a:t>
            </a:r>
            <a:r>
              <a:rPr sz="2200" spc="30" dirty="0">
                <a:latin typeface="Symbol"/>
                <a:cs typeface="Symbol"/>
              </a:rPr>
              <a:t></a:t>
            </a:r>
            <a:endParaRPr sz="2200">
              <a:latin typeface="Symbol"/>
              <a:cs typeface="Symbo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3229" y="965856"/>
            <a:ext cx="4955232" cy="358669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0192" y="197865"/>
            <a:ext cx="2903145" cy="285755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1001" y="64361"/>
            <a:ext cx="3377945" cy="65280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887592" y="5608116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40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84322" y="3221593"/>
            <a:ext cx="3710953" cy="339880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790825" y="134492"/>
            <a:ext cx="10109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1402.6212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9253" y="486282"/>
            <a:ext cx="27933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0000"/>
                </a:solidFill>
                <a:latin typeface="Times New Roman"/>
                <a:cs typeface="Times New Roman"/>
              </a:rPr>
              <a:t>Hubble</a:t>
            </a:r>
            <a:r>
              <a:rPr sz="4400" dirty="0">
                <a:solidFill>
                  <a:srgbClr val="000000"/>
                </a:solidFill>
                <a:latin typeface="SimSun"/>
                <a:cs typeface="SimSun"/>
              </a:rPr>
              <a:t>参数</a:t>
            </a:r>
            <a:endParaRPr sz="4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0826" y="1625549"/>
            <a:ext cx="9592310" cy="32689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304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800" spc="-10" dirty="0">
                <a:latin typeface="SimSun"/>
                <a:cs typeface="SimSun"/>
              </a:rPr>
              <a:t>哈勃参量的优势在</a:t>
            </a:r>
            <a:r>
              <a:rPr sz="2800" spc="-5" dirty="0">
                <a:latin typeface="SimSun"/>
                <a:cs typeface="SimSun"/>
              </a:rPr>
              <a:t>于</a:t>
            </a:r>
            <a:r>
              <a:rPr sz="2800" spc="-5" dirty="0">
                <a:latin typeface="Times New Roman"/>
                <a:cs typeface="Times New Roman"/>
              </a:rPr>
              <a:t>,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SimSun"/>
                <a:cs typeface="SimSun"/>
              </a:rPr>
              <a:t>它无需通过积分就可以直接与宇宙学 </a:t>
            </a:r>
            <a:r>
              <a:rPr sz="2800" spc="-5" dirty="0">
                <a:latin typeface="SimSun"/>
                <a:cs typeface="SimSun"/>
              </a:rPr>
              <a:t>参量建立联系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H(z)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-dz/dt/(1+z)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 </a:t>
            </a:r>
            <a:r>
              <a:rPr sz="2800" dirty="0">
                <a:latin typeface="Times New Roman"/>
                <a:cs typeface="Times New Roman"/>
              </a:rPr>
              <a:t>H</a:t>
            </a:r>
            <a:r>
              <a:rPr sz="2775" baseline="-21021" dirty="0">
                <a:latin typeface="Times New Roman"/>
                <a:cs typeface="Times New Roman"/>
              </a:rPr>
              <a:t>0</a:t>
            </a:r>
            <a:r>
              <a:rPr sz="2800" dirty="0">
                <a:latin typeface="Times New Roman"/>
                <a:cs typeface="Times New Roman"/>
              </a:rPr>
              <a:t>E(z),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SimSun"/>
                <a:cs typeface="SimSun"/>
              </a:rPr>
              <a:t>其中</a:t>
            </a:r>
            <a:r>
              <a:rPr sz="2800" spc="-5" dirty="0">
                <a:latin typeface="Times New Roman"/>
                <a:cs typeface="Times New Roman"/>
              </a:rPr>
              <a:t>dz/dt </a:t>
            </a:r>
            <a:r>
              <a:rPr sz="2800" spc="-5" dirty="0">
                <a:latin typeface="SimSun"/>
                <a:cs typeface="SimSun"/>
              </a:rPr>
              <a:t>是红移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z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SimSun"/>
                <a:cs typeface="SimSun"/>
              </a:rPr>
              <a:t>对宇宙时</a:t>
            </a:r>
            <a:r>
              <a:rPr sz="2800" spc="-15" dirty="0">
                <a:latin typeface="SimSun"/>
                <a:cs typeface="SimSun"/>
              </a:rPr>
              <a:t>间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SimSun"/>
                <a:cs typeface="SimSun"/>
              </a:rPr>
              <a:t>的导数</a:t>
            </a:r>
            <a:r>
              <a:rPr sz="2800" spc="-5" dirty="0">
                <a:latin typeface="Times New Roman"/>
                <a:cs typeface="Times New Roman"/>
              </a:rPr>
              <a:t>,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E(z)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SimSun"/>
                <a:cs typeface="SimSun"/>
              </a:rPr>
              <a:t>是红移和宇宙学参量的函</a:t>
            </a:r>
            <a:r>
              <a:rPr sz="2800" dirty="0">
                <a:latin typeface="SimSun"/>
                <a:cs typeface="SimSun"/>
              </a:rPr>
              <a:t>数</a:t>
            </a:r>
            <a:r>
              <a:rPr sz="2800" spc="-5" dirty="0">
                <a:latin typeface="Times New Roman"/>
                <a:cs typeface="Times New Roman"/>
              </a:rPr>
              <a:t>.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SimSun"/>
                <a:cs typeface="SimSun"/>
              </a:rPr>
              <a:t>总 </a:t>
            </a:r>
            <a:r>
              <a:rPr sz="2800" spc="-10" dirty="0">
                <a:latin typeface="SimSun"/>
                <a:cs typeface="SimSun"/>
              </a:rPr>
              <a:t>之</a:t>
            </a:r>
            <a:r>
              <a:rPr sz="2800" spc="-5" dirty="0">
                <a:latin typeface="Times New Roman"/>
                <a:cs typeface="Times New Roman"/>
              </a:rPr>
              <a:t>,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SimSun"/>
                <a:cs typeface="SimSun"/>
              </a:rPr>
              <a:t>与标准光度</a:t>
            </a:r>
            <a:r>
              <a:rPr sz="2800" spc="-680" dirty="0">
                <a:latin typeface="SimSun"/>
                <a:cs typeface="SimSun"/>
              </a:rPr>
              <a:t> </a:t>
            </a:r>
            <a:r>
              <a:rPr sz="2800" spc="-5" dirty="0">
                <a:latin typeface="SimSun"/>
                <a:cs typeface="SimSun"/>
              </a:rPr>
              <a:t>距离方法相</a:t>
            </a:r>
            <a:r>
              <a:rPr sz="2800" spc="-15" dirty="0">
                <a:latin typeface="SimSun"/>
                <a:cs typeface="SimSun"/>
              </a:rPr>
              <a:t>比</a:t>
            </a:r>
            <a:r>
              <a:rPr sz="2800" spc="-5" dirty="0">
                <a:latin typeface="Times New Roman"/>
                <a:cs typeface="Times New Roman"/>
              </a:rPr>
              <a:t>,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H(z)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SimSun"/>
                <a:cs typeface="SimSun"/>
              </a:rPr>
              <a:t>关键优势在于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endParaRPr sz="2800" dirty="0">
              <a:latin typeface="Times New Roman"/>
              <a:cs typeface="Times New Roman"/>
            </a:endParaRPr>
          </a:p>
          <a:p>
            <a:pPr marL="542290" indent="-504825">
              <a:lnSpc>
                <a:spcPct val="100000"/>
              </a:lnSpc>
              <a:spcBef>
                <a:spcPts val="680"/>
              </a:spcBef>
              <a:buFont typeface="Times New Roman"/>
              <a:buAutoNum type="arabicParenBoth"/>
              <a:tabLst>
                <a:tab pos="542925" algn="l"/>
              </a:tabLst>
            </a:pPr>
            <a:r>
              <a:rPr sz="2800" spc="-5" dirty="0">
                <a:latin typeface="SimSun"/>
                <a:cs typeface="SimSun"/>
              </a:rPr>
              <a:t>观测到</a:t>
            </a:r>
            <a:r>
              <a:rPr sz="2800" spc="-10" dirty="0">
                <a:latin typeface="SimSun"/>
                <a:cs typeface="SimSun"/>
              </a:rPr>
              <a:t>的</a:t>
            </a:r>
            <a:r>
              <a:rPr sz="2800" spc="-5" dirty="0">
                <a:latin typeface="Times New Roman"/>
                <a:cs typeface="Times New Roman"/>
              </a:rPr>
              <a:t>dz/dt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SimSun"/>
                <a:cs typeface="SimSun"/>
              </a:rPr>
              <a:t>更加敏感于暗能量及其状态方</a:t>
            </a:r>
            <a:r>
              <a:rPr sz="2800" spc="-30" dirty="0">
                <a:latin typeface="SimSun"/>
                <a:cs typeface="SimSun"/>
              </a:rPr>
              <a:t>程</a:t>
            </a:r>
            <a:r>
              <a:rPr sz="2800" spc="-5" dirty="0">
                <a:latin typeface="Times New Roman"/>
                <a:cs typeface="Times New Roman"/>
              </a:rPr>
              <a:t>;</a:t>
            </a:r>
            <a:endParaRPr sz="2800" dirty="0">
              <a:latin typeface="Times New Roman"/>
              <a:cs typeface="Times New Roman"/>
            </a:endParaRPr>
          </a:p>
          <a:p>
            <a:pPr marL="542290" indent="-504825">
              <a:lnSpc>
                <a:spcPct val="100000"/>
              </a:lnSpc>
              <a:spcBef>
                <a:spcPts val="670"/>
              </a:spcBef>
              <a:buFont typeface="Times New Roman"/>
              <a:buAutoNum type="arabicParenBoth"/>
              <a:tabLst>
                <a:tab pos="542925" algn="l"/>
              </a:tabLst>
            </a:pPr>
            <a:r>
              <a:rPr sz="2800" spc="-5" dirty="0">
                <a:latin typeface="SimSun"/>
                <a:cs typeface="SimSun"/>
              </a:rPr>
              <a:t>相关的精确测量可以利用地面望</a:t>
            </a:r>
            <a:r>
              <a:rPr sz="2800" spc="5" dirty="0">
                <a:latin typeface="SimSun"/>
                <a:cs typeface="SimSun"/>
              </a:rPr>
              <a:t>远</a:t>
            </a:r>
            <a:r>
              <a:rPr sz="2800" spc="-5" dirty="0">
                <a:latin typeface="SimSun"/>
                <a:cs typeface="SimSun"/>
              </a:rPr>
              <a:t>镜进</a:t>
            </a:r>
            <a:r>
              <a:rPr sz="2800" spc="-40" dirty="0">
                <a:latin typeface="SimSun"/>
                <a:cs typeface="SimSun"/>
              </a:rPr>
              <a:t>行</a:t>
            </a:r>
            <a:r>
              <a:rPr sz="2800" spc="-5" dirty="0">
                <a:latin typeface="Times New Roman"/>
                <a:cs typeface="Times New Roman"/>
              </a:rPr>
              <a:t>;</a:t>
            </a:r>
            <a:endParaRPr sz="2800" dirty="0">
              <a:latin typeface="Times New Roman"/>
              <a:cs typeface="Times New Roman"/>
            </a:endParaRPr>
          </a:p>
          <a:p>
            <a:pPr marL="542290" indent="-504825">
              <a:lnSpc>
                <a:spcPct val="100000"/>
              </a:lnSpc>
              <a:spcBef>
                <a:spcPts val="675"/>
              </a:spcBef>
              <a:buFont typeface="Times New Roman"/>
              <a:buAutoNum type="arabicParenBoth"/>
              <a:tabLst>
                <a:tab pos="542925" algn="l"/>
              </a:tabLst>
            </a:pPr>
            <a:r>
              <a:rPr sz="2800" spc="-5" dirty="0">
                <a:latin typeface="SimSun"/>
                <a:cs typeface="SimSun"/>
              </a:rPr>
              <a:t>大大降低利用星系光谱测定年龄</a:t>
            </a:r>
            <a:r>
              <a:rPr sz="2800" dirty="0">
                <a:latin typeface="SimSun"/>
                <a:cs typeface="SimSun"/>
              </a:rPr>
              <a:t>带</a:t>
            </a:r>
            <a:r>
              <a:rPr sz="2800" spc="-5" dirty="0">
                <a:latin typeface="SimSun"/>
                <a:cs typeface="SimSun"/>
              </a:rPr>
              <a:t>来的</a:t>
            </a:r>
            <a:r>
              <a:rPr sz="2800" dirty="0">
                <a:latin typeface="SimSun"/>
                <a:cs typeface="SimSun"/>
              </a:rPr>
              <a:t>系</a:t>
            </a:r>
            <a:r>
              <a:rPr sz="2800" spc="-5" dirty="0">
                <a:latin typeface="SimSun"/>
                <a:cs typeface="SimSun"/>
              </a:rPr>
              <a:t>统误</a:t>
            </a:r>
            <a:r>
              <a:rPr sz="2800" spc="-30" dirty="0">
                <a:latin typeface="SimSun"/>
                <a:cs typeface="SimSun"/>
              </a:rPr>
              <a:t>差</a:t>
            </a:r>
            <a:r>
              <a:rPr sz="2800" spc="-5" dirty="0">
                <a:latin typeface="Times New Roman"/>
                <a:cs typeface="Times New Roman"/>
              </a:rPr>
              <a:t>.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8580" y="5394529"/>
            <a:ext cx="2267918" cy="5902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2827" y="370538"/>
            <a:ext cx="3626404" cy="48530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04273" y="620268"/>
            <a:ext cx="5006352" cy="344627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30526" y="5608116"/>
            <a:ext cx="1522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Riess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al.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1998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55891" y="5464250"/>
            <a:ext cx="2057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Perlmutter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al.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1999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2489" y="6111951"/>
            <a:ext cx="21545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High-Z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Search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Team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70421" y="6119571"/>
            <a:ext cx="43751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S</a:t>
            </a:r>
            <a:r>
              <a:rPr sz="1800" dirty="0">
                <a:latin typeface="Times New Roman"/>
                <a:cs typeface="Times New Roman"/>
              </a:rPr>
              <a:t>U</a:t>
            </a:r>
            <a:r>
              <a:rPr sz="1800" spc="-15" dirty="0">
                <a:latin typeface="Times New Roman"/>
                <a:cs typeface="Times New Roman"/>
              </a:rPr>
              <a:t>P</a:t>
            </a:r>
            <a:r>
              <a:rPr sz="1800" dirty="0">
                <a:latin typeface="Times New Roman"/>
                <a:cs typeface="Times New Roman"/>
              </a:rPr>
              <a:t>ERN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35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</a:t>
            </a:r>
            <a:r>
              <a:rPr sz="1800" spc="-10" dirty="0">
                <a:latin typeface="Times New Roman"/>
                <a:cs typeface="Times New Roman"/>
              </a:rPr>
              <a:t>OSM</a:t>
            </a:r>
            <a:r>
              <a:rPr sz="1800" dirty="0">
                <a:latin typeface="Times New Roman"/>
                <a:cs typeface="Times New Roman"/>
              </a:rPr>
              <a:t>OL</a:t>
            </a:r>
            <a:r>
              <a:rPr sz="1800" spc="-10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GY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</a:t>
            </a:r>
            <a:r>
              <a:rPr sz="1800" dirty="0">
                <a:latin typeface="Times New Roman"/>
                <a:cs typeface="Times New Roman"/>
              </a:rPr>
              <a:t>R</a:t>
            </a:r>
            <a:r>
              <a:rPr sz="1800" spc="-10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JECT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9279" y="165049"/>
            <a:ext cx="33362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  <a:r>
              <a:rPr sz="4000" spc="-10" dirty="0">
                <a:solidFill>
                  <a:srgbClr val="000000"/>
                </a:solidFill>
                <a:latin typeface="SimSun"/>
                <a:cs typeface="SimSun"/>
              </a:rPr>
              <a:t>、</a:t>
            </a:r>
            <a:r>
              <a:rPr sz="4000" dirty="0">
                <a:solidFill>
                  <a:srgbClr val="000000"/>
                </a:solidFill>
                <a:latin typeface="NSimSun"/>
                <a:cs typeface="NSimSun"/>
              </a:rPr>
              <a:t>年龄微分法</a:t>
            </a:r>
            <a:endParaRPr sz="4000">
              <a:latin typeface="NSimSun"/>
              <a:cs typeface="N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8382" y="932510"/>
            <a:ext cx="10328910" cy="502348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55600" marR="145415" indent="-342900" algn="just">
              <a:lnSpc>
                <a:spcPct val="101099"/>
              </a:lnSpc>
              <a:spcBef>
                <a:spcPts val="65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spc="5" dirty="0">
                <a:latin typeface="NSimSun"/>
                <a:cs typeface="NSimSun"/>
              </a:rPr>
              <a:t>年</a:t>
            </a:r>
            <a:r>
              <a:rPr sz="3200" spc="20" dirty="0">
                <a:latin typeface="NSimSun"/>
                <a:cs typeface="NSimSun"/>
              </a:rPr>
              <a:t>龄</a:t>
            </a:r>
            <a:r>
              <a:rPr sz="3200" spc="5" dirty="0">
                <a:latin typeface="NSimSun"/>
                <a:cs typeface="NSimSun"/>
              </a:rPr>
              <a:t>微分</a:t>
            </a:r>
            <a:r>
              <a:rPr sz="3200" spc="-15" dirty="0">
                <a:latin typeface="NSimSun"/>
                <a:cs typeface="NSimSun"/>
              </a:rPr>
              <a:t>法</a:t>
            </a:r>
            <a:r>
              <a:rPr sz="3200" spc="5" dirty="0">
                <a:latin typeface="NSimSun"/>
                <a:cs typeface="NSimSun"/>
              </a:rPr>
              <a:t>的关</a:t>
            </a:r>
            <a:r>
              <a:rPr sz="3200" spc="-15" dirty="0">
                <a:latin typeface="NSimSun"/>
                <a:cs typeface="NSimSun"/>
              </a:rPr>
              <a:t>键</a:t>
            </a:r>
            <a:r>
              <a:rPr sz="3200" spc="5" dirty="0">
                <a:latin typeface="NSimSun"/>
                <a:cs typeface="NSimSun"/>
              </a:rPr>
              <a:t>是找</a:t>
            </a:r>
            <a:r>
              <a:rPr sz="3200" spc="-10" dirty="0">
                <a:latin typeface="NSimSun"/>
                <a:cs typeface="NSimSun"/>
              </a:rPr>
              <a:t>到</a:t>
            </a:r>
            <a:r>
              <a:rPr sz="3200" spc="5" dirty="0">
                <a:solidFill>
                  <a:srgbClr val="FF0000"/>
                </a:solidFill>
                <a:latin typeface="NSimSun"/>
                <a:cs typeface="NSimSun"/>
              </a:rPr>
              <a:t>红移</a:t>
            </a:r>
            <a:r>
              <a:rPr sz="3200" spc="-15" dirty="0">
                <a:solidFill>
                  <a:srgbClr val="FF0000"/>
                </a:solidFill>
                <a:latin typeface="NSimSun"/>
                <a:cs typeface="NSimSun"/>
              </a:rPr>
              <a:t>间</a:t>
            </a:r>
            <a:r>
              <a:rPr sz="3200" spc="5" dirty="0">
                <a:solidFill>
                  <a:srgbClr val="FF0000"/>
                </a:solidFill>
                <a:latin typeface="NSimSun"/>
                <a:cs typeface="NSimSun"/>
              </a:rPr>
              <a:t>隔</a:t>
            </a:r>
            <a:r>
              <a:rPr sz="3200" dirty="0">
                <a:solidFill>
                  <a:srgbClr val="FF0000"/>
                </a:solidFill>
                <a:latin typeface="NSimSun"/>
                <a:cs typeface="NSimSun"/>
              </a:rPr>
              <a:t>为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Δ</a:t>
            </a:r>
            <a:r>
              <a:rPr sz="3200" spc="-10" dirty="0">
                <a:solidFill>
                  <a:srgbClr val="FF0000"/>
                </a:solidFill>
                <a:latin typeface="NSimSun"/>
                <a:cs typeface="NSimSun"/>
              </a:rPr>
              <a:t>z</a:t>
            </a:r>
            <a:r>
              <a:rPr sz="3200" spc="5" dirty="0">
                <a:solidFill>
                  <a:srgbClr val="FF0000"/>
                </a:solidFill>
                <a:latin typeface="NSimSun"/>
                <a:cs typeface="NSimSun"/>
              </a:rPr>
              <a:t>的</a:t>
            </a:r>
            <a:r>
              <a:rPr sz="3200" spc="-15" dirty="0">
                <a:solidFill>
                  <a:srgbClr val="FF0000"/>
                </a:solidFill>
                <a:latin typeface="NSimSun"/>
                <a:cs typeface="NSimSun"/>
              </a:rPr>
              <a:t>两</a:t>
            </a:r>
            <a:r>
              <a:rPr sz="3200" spc="5" dirty="0">
                <a:solidFill>
                  <a:srgbClr val="FF0000"/>
                </a:solidFill>
                <a:latin typeface="NSimSun"/>
                <a:cs typeface="NSimSun"/>
              </a:rPr>
              <a:t>个天</a:t>
            </a:r>
            <a:r>
              <a:rPr sz="3200" spc="-15" dirty="0">
                <a:solidFill>
                  <a:srgbClr val="FF0000"/>
                </a:solidFill>
                <a:latin typeface="NSimSun"/>
                <a:cs typeface="NSimSun"/>
              </a:rPr>
              <a:t>体</a:t>
            </a:r>
            <a:r>
              <a:rPr sz="3200" spc="5" dirty="0">
                <a:solidFill>
                  <a:srgbClr val="FF0000"/>
                </a:solidFill>
                <a:latin typeface="NSimSun"/>
                <a:cs typeface="NSimSun"/>
              </a:rPr>
              <a:t>在发 射相</a:t>
            </a:r>
            <a:r>
              <a:rPr sz="3200" dirty="0">
                <a:solidFill>
                  <a:srgbClr val="FF0000"/>
                </a:solidFill>
                <a:latin typeface="NSimSun"/>
                <a:cs typeface="NSimSun"/>
              </a:rPr>
              <a:t>应光</a:t>
            </a:r>
            <a:r>
              <a:rPr sz="3200" spc="-15" dirty="0">
                <a:solidFill>
                  <a:srgbClr val="FF0000"/>
                </a:solidFill>
                <a:latin typeface="NSimSun"/>
                <a:cs typeface="NSimSun"/>
              </a:rPr>
              <a:t>子</a:t>
            </a:r>
            <a:r>
              <a:rPr sz="3200" dirty="0">
                <a:solidFill>
                  <a:srgbClr val="FF0000"/>
                </a:solidFill>
                <a:latin typeface="NSimSun"/>
                <a:cs typeface="NSimSun"/>
              </a:rPr>
              <a:t>时对</a:t>
            </a:r>
            <a:r>
              <a:rPr sz="3200" spc="-15" dirty="0">
                <a:solidFill>
                  <a:srgbClr val="FF0000"/>
                </a:solidFill>
                <a:latin typeface="NSimSun"/>
                <a:cs typeface="NSimSun"/>
              </a:rPr>
              <a:t>应</a:t>
            </a:r>
            <a:r>
              <a:rPr sz="3200" dirty="0">
                <a:solidFill>
                  <a:srgbClr val="FF0000"/>
                </a:solidFill>
                <a:latin typeface="NSimSun"/>
                <a:cs typeface="NSimSun"/>
              </a:rPr>
              <a:t>的宇</a:t>
            </a:r>
            <a:r>
              <a:rPr sz="3200" spc="-15" dirty="0">
                <a:solidFill>
                  <a:srgbClr val="FF0000"/>
                </a:solidFill>
                <a:latin typeface="NSimSun"/>
                <a:cs typeface="NSimSun"/>
              </a:rPr>
              <a:t>宙</a:t>
            </a:r>
            <a:r>
              <a:rPr sz="3200" dirty="0">
                <a:solidFill>
                  <a:srgbClr val="FF0000"/>
                </a:solidFill>
                <a:latin typeface="NSimSun"/>
                <a:cs typeface="NSimSun"/>
              </a:rPr>
              <a:t>的年</a:t>
            </a:r>
            <a:r>
              <a:rPr sz="3200" spc="-15" dirty="0">
                <a:solidFill>
                  <a:srgbClr val="FF0000"/>
                </a:solidFill>
                <a:latin typeface="NSimSun"/>
                <a:cs typeface="NSimSun"/>
              </a:rPr>
              <a:t>龄</a:t>
            </a:r>
            <a:r>
              <a:rPr sz="3200" spc="15" dirty="0">
                <a:solidFill>
                  <a:srgbClr val="FF0000"/>
                </a:solidFill>
                <a:latin typeface="NSimSun"/>
                <a:cs typeface="NSimSun"/>
              </a:rPr>
              <a:t>差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Δ</a:t>
            </a:r>
            <a:r>
              <a:rPr sz="3200" dirty="0">
                <a:solidFill>
                  <a:srgbClr val="FF0000"/>
                </a:solidFill>
                <a:latin typeface="NSimSun"/>
                <a:cs typeface="NSimSun"/>
              </a:rPr>
              <a:t>t</a:t>
            </a:r>
            <a:r>
              <a:rPr sz="3200" dirty="0">
                <a:latin typeface="NSimSun"/>
                <a:cs typeface="NSimSun"/>
              </a:rPr>
              <a:t>.</a:t>
            </a:r>
            <a:r>
              <a:rPr sz="3200" spc="-55" dirty="0">
                <a:latin typeface="NSimSun"/>
                <a:cs typeface="NSimSun"/>
              </a:rPr>
              <a:t> </a:t>
            </a:r>
            <a:r>
              <a:rPr sz="3200" spc="5" dirty="0">
                <a:latin typeface="NSimSun"/>
                <a:cs typeface="NSimSun"/>
              </a:rPr>
              <a:t>应用</a:t>
            </a:r>
            <a:r>
              <a:rPr sz="3200" dirty="0">
                <a:latin typeface="NSimSun"/>
                <a:cs typeface="NSimSun"/>
              </a:rPr>
              <a:t>恒星</a:t>
            </a:r>
            <a:r>
              <a:rPr sz="3200" spc="-15" dirty="0">
                <a:latin typeface="NSimSun"/>
                <a:cs typeface="NSimSun"/>
              </a:rPr>
              <a:t>演</a:t>
            </a:r>
            <a:r>
              <a:rPr sz="3200" dirty="0">
                <a:latin typeface="NSimSun"/>
                <a:cs typeface="NSimSun"/>
              </a:rPr>
              <a:t>化理 论</a:t>
            </a:r>
            <a:r>
              <a:rPr sz="3200" spc="-10" dirty="0">
                <a:latin typeface="NSimSun"/>
                <a:cs typeface="NSimSun"/>
              </a:rPr>
              <a:t>(</a:t>
            </a:r>
            <a:r>
              <a:rPr sz="3200" dirty="0">
                <a:latin typeface="NSimSun"/>
                <a:cs typeface="NSimSun"/>
              </a:rPr>
              <a:t>该</a:t>
            </a:r>
            <a:r>
              <a:rPr sz="3200" spc="-15" dirty="0">
                <a:latin typeface="NSimSun"/>
                <a:cs typeface="NSimSun"/>
              </a:rPr>
              <a:t>领</a:t>
            </a:r>
            <a:r>
              <a:rPr sz="3200" dirty="0">
                <a:latin typeface="NSimSun"/>
                <a:cs typeface="NSimSun"/>
              </a:rPr>
              <a:t>域的</a:t>
            </a:r>
            <a:r>
              <a:rPr sz="3200" spc="-15" dirty="0">
                <a:latin typeface="NSimSun"/>
                <a:cs typeface="NSimSun"/>
              </a:rPr>
              <a:t>研</a:t>
            </a:r>
            <a:r>
              <a:rPr sz="3200" dirty="0">
                <a:latin typeface="NSimSun"/>
                <a:cs typeface="NSimSun"/>
              </a:rPr>
              <a:t>究已</a:t>
            </a:r>
            <a:r>
              <a:rPr sz="3200" spc="-15" dirty="0">
                <a:latin typeface="NSimSun"/>
                <a:cs typeface="NSimSun"/>
              </a:rPr>
              <a:t>很</a:t>
            </a:r>
            <a:r>
              <a:rPr sz="3200" dirty="0">
                <a:latin typeface="NSimSun"/>
                <a:cs typeface="NSimSun"/>
              </a:rPr>
              <a:t>透</a:t>
            </a:r>
            <a:r>
              <a:rPr sz="3200" spc="5" dirty="0">
                <a:latin typeface="NSimSun"/>
                <a:cs typeface="NSimSun"/>
              </a:rPr>
              <a:t>彻</a:t>
            </a:r>
            <a:r>
              <a:rPr sz="3200" spc="-10" dirty="0">
                <a:latin typeface="NSimSun"/>
                <a:cs typeface="NSimSun"/>
              </a:rPr>
              <a:t>),</a:t>
            </a:r>
            <a:r>
              <a:rPr sz="3200" spc="-15" dirty="0">
                <a:latin typeface="NSimSun"/>
                <a:cs typeface="NSimSun"/>
              </a:rPr>
              <a:t> </a:t>
            </a:r>
            <a:r>
              <a:rPr sz="3200" dirty="0">
                <a:latin typeface="NSimSun"/>
                <a:cs typeface="NSimSun"/>
              </a:rPr>
              <a:t>我们可以通过研究</a:t>
            </a:r>
            <a:r>
              <a:rPr sz="3200" spc="-15" dirty="0">
                <a:latin typeface="NSimSun"/>
                <a:cs typeface="NSimSun"/>
              </a:rPr>
              <a:t>分</a:t>
            </a:r>
            <a:r>
              <a:rPr sz="3200" dirty="0">
                <a:latin typeface="NSimSun"/>
                <a:cs typeface="NSimSun"/>
              </a:rPr>
              <a:t>析恒 </a:t>
            </a:r>
            <a:r>
              <a:rPr sz="3200" spc="5" dirty="0">
                <a:latin typeface="NSimSun"/>
                <a:cs typeface="NSimSun"/>
              </a:rPr>
              <a:t>星光</a:t>
            </a:r>
            <a:r>
              <a:rPr sz="3200" spc="-15" dirty="0">
                <a:latin typeface="NSimSun"/>
                <a:cs typeface="NSimSun"/>
              </a:rPr>
              <a:t>谱</a:t>
            </a:r>
            <a:r>
              <a:rPr sz="3200" spc="5" dirty="0">
                <a:latin typeface="NSimSun"/>
                <a:cs typeface="NSimSun"/>
              </a:rPr>
              <a:t>得到</a:t>
            </a:r>
            <a:r>
              <a:rPr sz="3200" spc="-15" dirty="0">
                <a:latin typeface="NSimSun"/>
                <a:cs typeface="NSimSun"/>
              </a:rPr>
              <a:t>它</a:t>
            </a:r>
            <a:r>
              <a:rPr sz="3200" spc="5" dirty="0">
                <a:latin typeface="NSimSun"/>
                <a:cs typeface="NSimSun"/>
              </a:rPr>
              <a:t>们的</a:t>
            </a:r>
            <a:r>
              <a:rPr sz="3200" spc="-15" dirty="0">
                <a:latin typeface="NSimSun"/>
                <a:cs typeface="NSimSun"/>
              </a:rPr>
              <a:t>年</a:t>
            </a:r>
            <a:r>
              <a:rPr sz="3200" spc="5" dirty="0">
                <a:latin typeface="NSimSun"/>
                <a:cs typeface="NSimSun"/>
              </a:rPr>
              <a:t>龄</a:t>
            </a:r>
            <a:r>
              <a:rPr sz="3200" spc="-10" dirty="0">
                <a:latin typeface="NSimSun"/>
                <a:cs typeface="NSimSun"/>
              </a:rPr>
              <a:t>,</a:t>
            </a:r>
            <a:r>
              <a:rPr sz="3200" spc="-35" dirty="0">
                <a:latin typeface="NSimSun"/>
                <a:cs typeface="NSimSun"/>
              </a:rPr>
              <a:t> </a:t>
            </a:r>
            <a:r>
              <a:rPr sz="3200" spc="5" dirty="0">
                <a:latin typeface="NSimSun"/>
                <a:cs typeface="NSimSun"/>
              </a:rPr>
              <a:t>进而应</a:t>
            </a:r>
            <a:r>
              <a:rPr sz="3200" spc="-20" dirty="0">
                <a:latin typeface="NSimSun"/>
                <a:cs typeface="NSimSun"/>
              </a:rPr>
              <a:t>用</a:t>
            </a:r>
            <a:r>
              <a:rPr sz="3200" spc="5" dirty="0">
                <a:latin typeface="NSimSun"/>
                <a:cs typeface="NSimSun"/>
              </a:rPr>
              <a:t>之以</a:t>
            </a:r>
            <a:r>
              <a:rPr sz="3200" spc="-15" dirty="0">
                <a:latin typeface="NSimSun"/>
                <a:cs typeface="NSimSun"/>
              </a:rPr>
              <a:t>反</a:t>
            </a:r>
            <a:r>
              <a:rPr sz="3200" spc="5" dirty="0">
                <a:latin typeface="NSimSun"/>
                <a:cs typeface="NSimSun"/>
              </a:rPr>
              <a:t>映宇</a:t>
            </a:r>
            <a:r>
              <a:rPr sz="3200" spc="-15" dirty="0">
                <a:latin typeface="NSimSun"/>
                <a:cs typeface="NSimSun"/>
              </a:rPr>
              <a:t>宙</a:t>
            </a:r>
            <a:r>
              <a:rPr sz="3200" spc="5" dirty="0">
                <a:latin typeface="NSimSun"/>
                <a:cs typeface="NSimSun"/>
              </a:rPr>
              <a:t>年龄</a:t>
            </a:r>
            <a:r>
              <a:rPr sz="3200" spc="-10" dirty="0">
                <a:latin typeface="NSimSun"/>
                <a:cs typeface="NSimSun"/>
              </a:rPr>
              <a:t>, </a:t>
            </a:r>
            <a:r>
              <a:rPr sz="3200" spc="-5" dirty="0">
                <a:latin typeface="NSimSun"/>
                <a:cs typeface="NSimSun"/>
              </a:rPr>
              <a:t> </a:t>
            </a:r>
            <a:r>
              <a:rPr sz="3200" dirty="0">
                <a:latin typeface="NSimSun"/>
                <a:cs typeface="NSimSun"/>
              </a:rPr>
              <a:t>这样</a:t>
            </a:r>
            <a:r>
              <a:rPr sz="3200" spc="-15" dirty="0">
                <a:latin typeface="NSimSun"/>
                <a:cs typeface="NSimSun"/>
              </a:rPr>
              <a:t>我</a:t>
            </a:r>
            <a:r>
              <a:rPr sz="3200" dirty="0">
                <a:latin typeface="NSimSun"/>
                <a:cs typeface="NSimSun"/>
              </a:rPr>
              <a:t>们的</a:t>
            </a:r>
            <a:r>
              <a:rPr sz="3200" spc="-15" dirty="0">
                <a:latin typeface="NSimSun"/>
                <a:cs typeface="NSimSun"/>
              </a:rPr>
              <a:t>问</a:t>
            </a:r>
            <a:r>
              <a:rPr sz="3200" dirty="0">
                <a:latin typeface="NSimSun"/>
                <a:cs typeface="NSimSun"/>
              </a:rPr>
              <a:t>题就</a:t>
            </a:r>
            <a:r>
              <a:rPr sz="3200" spc="-15" dirty="0">
                <a:latin typeface="NSimSun"/>
                <a:cs typeface="NSimSun"/>
              </a:rPr>
              <a:t>可</a:t>
            </a:r>
            <a:r>
              <a:rPr sz="3200" dirty="0">
                <a:latin typeface="NSimSun"/>
                <a:cs typeface="NSimSun"/>
              </a:rPr>
              <a:t>以通</a:t>
            </a:r>
            <a:r>
              <a:rPr sz="3200" spc="-15" dirty="0">
                <a:latin typeface="NSimSun"/>
                <a:cs typeface="NSimSun"/>
              </a:rPr>
              <a:t>过</a:t>
            </a:r>
            <a:r>
              <a:rPr sz="3200" dirty="0">
                <a:latin typeface="NSimSun"/>
                <a:cs typeface="NSimSun"/>
              </a:rPr>
              <a:t>分析</a:t>
            </a:r>
            <a:r>
              <a:rPr sz="3200" spc="-15" dirty="0">
                <a:latin typeface="NSimSun"/>
                <a:cs typeface="NSimSun"/>
              </a:rPr>
              <a:t>光</a:t>
            </a:r>
            <a:r>
              <a:rPr sz="3200" dirty="0">
                <a:latin typeface="NSimSun"/>
                <a:cs typeface="NSimSun"/>
              </a:rPr>
              <a:t>谱得</a:t>
            </a:r>
            <a:r>
              <a:rPr sz="3200" spc="-15" dirty="0">
                <a:latin typeface="NSimSun"/>
                <a:cs typeface="NSimSun"/>
              </a:rPr>
              <a:t>以</a:t>
            </a:r>
            <a:r>
              <a:rPr sz="3200" dirty="0">
                <a:latin typeface="NSimSun"/>
                <a:cs typeface="NSimSun"/>
              </a:rPr>
              <a:t>解</a:t>
            </a:r>
            <a:r>
              <a:rPr sz="3200" spc="10" dirty="0">
                <a:latin typeface="NSimSun"/>
                <a:cs typeface="NSimSun"/>
              </a:rPr>
              <a:t>决</a:t>
            </a:r>
            <a:r>
              <a:rPr sz="3200" dirty="0">
                <a:latin typeface="NSimSun"/>
                <a:cs typeface="NSimSun"/>
              </a:rPr>
              <a:t>.</a:t>
            </a:r>
            <a:endParaRPr sz="3200">
              <a:latin typeface="NSimSun"/>
              <a:cs typeface="NSimSun"/>
            </a:endParaRPr>
          </a:p>
          <a:p>
            <a:pPr marL="355600" marR="5080" indent="-34290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NSimSun"/>
                <a:cs typeface="NSimSun"/>
              </a:rPr>
              <a:t>但是</a:t>
            </a:r>
            <a:r>
              <a:rPr sz="3200" spc="-10" dirty="0">
                <a:latin typeface="NSimSun"/>
                <a:cs typeface="NSimSun"/>
              </a:rPr>
              <a:t>, </a:t>
            </a:r>
            <a:r>
              <a:rPr sz="3200" dirty="0">
                <a:latin typeface="NSimSun"/>
                <a:cs typeface="NSimSun"/>
              </a:rPr>
              <a:t>在宇</a:t>
            </a:r>
            <a:r>
              <a:rPr sz="3200" spc="-15" dirty="0">
                <a:latin typeface="NSimSun"/>
                <a:cs typeface="NSimSun"/>
              </a:rPr>
              <a:t>宙</a:t>
            </a:r>
            <a:r>
              <a:rPr sz="3200" dirty="0">
                <a:latin typeface="NSimSun"/>
                <a:cs typeface="NSimSun"/>
              </a:rPr>
              <a:t>学的</a:t>
            </a:r>
            <a:r>
              <a:rPr sz="3200" spc="-15" dirty="0">
                <a:latin typeface="NSimSun"/>
                <a:cs typeface="NSimSun"/>
              </a:rPr>
              <a:t>尺</a:t>
            </a:r>
            <a:r>
              <a:rPr sz="3200" dirty="0">
                <a:latin typeface="NSimSun"/>
                <a:cs typeface="NSimSun"/>
              </a:rPr>
              <a:t>度下</a:t>
            </a:r>
            <a:r>
              <a:rPr sz="3200" spc="-10" dirty="0">
                <a:latin typeface="NSimSun"/>
                <a:cs typeface="NSimSun"/>
              </a:rPr>
              <a:t>, </a:t>
            </a:r>
            <a:r>
              <a:rPr sz="3200" dirty="0">
                <a:latin typeface="NSimSun"/>
                <a:cs typeface="NSimSun"/>
              </a:rPr>
              <a:t>一个</a:t>
            </a:r>
            <a:r>
              <a:rPr sz="3200" spc="-15" dirty="0">
                <a:latin typeface="NSimSun"/>
                <a:cs typeface="NSimSun"/>
              </a:rPr>
              <a:t>一</a:t>
            </a:r>
            <a:r>
              <a:rPr sz="3200" dirty="0">
                <a:latin typeface="NSimSun"/>
                <a:cs typeface="NSimSun"/>
              </a:rPr>
              <a:t>个地</a:t>
            </a:r>
            <a:r>
              <a:rPr sz="3200" spc="-15" dirty="0">
                <a:latin typeface="NSimSun"/>
                <a:cs typeface="NSimSun"/>
              </a:rPr>
              <a:t>去</a:t>
            </a:r>
            <a:r>
              <a:rPr sz="3200" dirty="0">
                <a:latin typeface="NSimSun"/>
                <a:cs typeface="NSimSun"/>
              </a:rPr>
              <a:t>观测</a:t>
            </a:r>
            <a:r>
              <a:rPr sz="3200" spc="-15" dirty="0">
                <a:latin typeface="NSimSun"/>
                <a:cs typeface="NSimSun"/>
              </a:rPr>
              <a:t>恒</a:t>
            </a:r>
            <a:r>
              <a:rPr sz="3200" dirty="0">
                <a:latin typeface="NSimSun"/>
                <a:cs typeface="NSimSun"/>
              </a:rPr>
              <a:t>星是不 </a:t>
            </a:r>
            <a:r>
              <a:rPr sz="3200" spc="5" dirty="0">
                <a:latin typeface="NSimSun"/>
                <a:cs typeface="NSimSun"/>
              </a:rPr>
              <a:t>切实</a:t>
            </a:r>
            <a:r>
              <a:rPr sz="3200" spc="-15" dirty="0">
                <a:latin typeface="NSimSun"/>
                <a:cs typeface="NSimSun"/>
              </a:rPr>
              <a:t>际</a:t>
            </a:r>
            <a:r>
              <a:rPr sz="3200" spc="5" dirty="0">
                <a:latin typeface="NSimSun"/>
                <a:cs typeface="NSimSun"/>
              </a:rPr>
              <a:t>的</a:t>
            </a:r>
            <a:r>
              <a:rPr sz="3200" spc="-10" dirty="0">
                <a:latin typeface="NSimSun"/>
                <a:cs typeface="NSimSun"/>
              </a:rPr>
              <a:t>,</a:t>
            </a:r>
            <a:r>
              <a:rPr sz="3200" spc="-30" dirty="0">
                <a:latin typeface="NSimSun"/>
                <a:cs typeface="NSimSun"/>
              </a:rPr>
              <a:t> </a:t>
            </a:r>
            <a:r>
              <a:rPr sz="3200" spc="5" dirty="0">
                <a:latin typeface="NSimSun"/>
                <a:cs typeface="NSimSun"/>
              </a:rPr>
              <a:t>因为我</a:t>
            </a:r>
            <a:r>
              <a:rPr sz="3200" spc="-20" dirty="0">
                <a:latin typeface="NSimSun"/>
                <a:cs typeface="NSimSun"/>
              </a:rPr>
              <a:t>们</a:t>
            </a:r>
            <a:r>
              <a:rPr sz="3200" spc="5" dirty="0">
                <a:latin typeface="NSimSun"/>
                <a:cs typeface="NSimSun"/>
              </a:rPr>
              <a:t>只能</a:t>
            </a:r>
            <a:r>
              <a:rPr sz="3200" spc="-15" dirty="0">
                <a:latin typeface="NSimSun"/>
                <a:cs typeface="NSimSun"/>
              </a:rPr>
              <a:t>得</a:t>
            </a:r>
            <a:r>
              <a:rPr sz="3200" spc="5" dirty="0">
                <a:latin typeface="NSimSun"/>
                <a:cs typeface="NSimSun"/>
              </a:rPr>
              <a:t>到恒</a:t>
            </a:r>
            <a:r>
              <a:rPr sz="3200" spc="-15" dirty="0">
                <a:latin typeface="NSimSun"/>
                <a:cs typeface="NSimSun"/>
              </a:rPr>
              <a:t>星</a:t>
            </a:r>
            <a:r>
              <a:rPr sz="3200" spc="5" dirty="0">
                <a:latin typeface="NSimSun"/>
                <a:cs typeface="NSimSun"/>
              </a:rPr>
              <a:t>的集</a:t>
            </a:r>
            <a:r>
              <a:rPr sz="3200" dirty="0">
                <a:latin typeface="NSimSun"/>
                <a:cs typeface="NSimSun"/>
              </a:rPr>
              <a:t>团</a:t>
            </a:r>
            <a:r>
              <a:rPr sz="3200" spc="-20" dirty="0">
                <a:latin typeface="NSimSun"/>
                <a:cs typeface="NSimSun"/>
              </a:rPr>
              <a:t>,</a:t>
            </a:r>
            <a:r>
              <a:rPr sz="3200" spc="-25" dirty="0">
                <a:latin typeface="NSimSun"/>
                <a:cs typeface="NSimSun"/>
              </a:rPr>
              <a:t> </a:t>
            </a:r>
            <a:r>
              <a:rPr sz="3200" spc="5" dirty="0">
                <a:latin typeface="NSimSun"/>
                <a:cs typeface="NSimSun"/>
              </a:rPr>
              <a:t>也就</a:t>
            </a:r>
            <a:r>
              <a:rPr sz="3200" spc="-10" dirty="0">
                <a:latin typeface="NSimSun"/>
                <a:cs typeface="NSimSun"/>
              </a:rPr>
              <a:t>是</a:t>
            </a:r>
            <a:r>
              <a:rPr sz="3200" spc="5" dirty="0">
                <a:latin typeface="NSimSun"/>
                <a:cs typeface="NSimSun"/>
              </a:rPr>
              <a:t>星系 </a:t>
            </a:r>
            <a:r>
              <a:rPr sz="3200" dirty="0">
                <a:latin typeface="NSimSun"/>
                <a:cs typeface="NSimSun"/>
              </a:rPr>
              <a:t>的光谱</a:t>
            </a:r>
            <a:r>
              <a:rPr sz="3200" spc="-20" dirty="0">
                <a:latin typeface="NSimSun"/>
                <a:cs typeface="NSimSun"/>
              </a:rPr>
              <a:t>.</a:t>
            </a:r>
            <a:r>
              <a:rPr sz="3200" spc="-15" dirty="0">
                <a:latin typeface="NSimSun"/>
                <a:cs typeface="NSimSun"/>
              </a:rPr>
              <a:t> </a:t>
            </a:r>
            <a:r>
              <a:rPr sz="3200" dirty="0">
                <a:latin typeface="NSimSun"/>
                <a:cs typeface="NSimSun"/>
              </a:rPr>
              <a:t>但星</a:t>
            </a:r>
            <a:r>
              <a:rPr sz="3200" spc="-15" dirty="0">
                <a:latin typeface="NSimSun"/>
                <a:cs typeface="NSimSun"/>
              </a:rPr>
              <a:t>系</a:t>
            </a:r>
            <a:r>
              <a:rPr sz="3200" dirty="0">
                <a:latin typeface="NSimSun"/>
                <a:cs typeface="NSimSun"/>
              </a:rPr>
              <a:t>中可</a:t>
            </a:r>
            <a:r>
              <a:rPr sz="3200" spc="-15" dirty="0">
                <a:latin typeface="NSimSun"/>
                <a:cs typeface="NSimSun"/>
              </a:rPr>
              <a:t>能</a:t>
            </a:r>
            <a:r>
              <a:rPr sz="3200" dirty="0">
                <a:latin typeface="NSimSun"/>
                <a:cs typeface="NSimSun"/>
              </a:rPr>
              <a:t>包含</a:t>
            </a:r>
            <a:r>
              <a:rPr sz="3200" spc="-15" dirty="0">
                <a:latin typeface="NSimSun"/>
                <a:cs typeface="NSimSun"/>
              </a:rPr>
              <a:t>不</a:t>
            </a:r>
            <a:r>
              <a:rPr sz="3200" dirty="0">
                <a:latin typeface="NSimSun"/>
                <a:cs typeface="NSimSun"/>
              </a:rPr>
              <a:t>同的</a:t>
            </a:r>
            <a:r>
              <a:rPr sz="3200" spc="-15" dirty="0">
                <a:latin typeface="NSimSun"/>
                <a:cs typeface="NSimSun"/>
              </a:rPr>
              <a:t>恒</a:t>
            </a:r>
            <a:r>
              <a:rPr sz="3200" dirty="0">
                <a:latin typeface="NSimSun"/>
                <a:cs typeface="NSimSun"/>
              </a:rPr>
              <a:t>星</a:t>
            </a:r>
            <a:r>
              <a:rPr sz="3200" spc="5" dirty="0">
                <a:latin typeface="NSimSun"/>
                <a:cs typeface="NSimSun"/>
              </a:rPr>
              <a:t>族</a:t>
            </a:r>
            <a:r>
              <a:rPr sz="3200" spc="-10" dirty="0">
                <a:latin typeface="NSimSun"/>
                <a:cs typeface="NSimSun"/>
              </a:rPr>
              <a:t>, </a:t>
            </a:r>
            <a:r>
              <a:rPr sz="3200" dirty="0">
                <a:latin typeface="NSimSun"/>
                <a:cs typeface="NSimSun"/>
              </a:rPr>
              <a:t>而</a:t>
            </a:r>
            <a:r>
              <a:rPr sz="3200" dirty="0">
                <a:solidFill>
                  <a:srgbClr val="FF0000"/>
                </a:solidFill>
                <a:latin typeface="NSimSun"/>
                <a:cs typeface="NSimSun"/>
              </a:rPr>
              <a:t>不</a:t>
            </a:r>
            <a:r>
              <a:rPr sz="3200" spc="-15" dirty="0">
                <a:solidFill>
                  <a:srgbClr val="FF0000"/>
                </a:solidFill>
                <a:latin typeface="NSimSun"/>
                <a:cs typeface="NSimSun"/>
              </a:rPr>
              <a:t>同</a:t>
            </a:r>
            <a:r>
              <a:rPr sz="3200" dirty="0">
                <a:solidFill>
                  <a:srgbClr val="FF0000"/>
                </a:solidFill>
                <a:latin typeface="NSimSun"/>
                <a:cs typeface="NSimSun"/>
              </a:rPr>
              <a:t>星族 的形</a:t>
            </a:r>
            <a:r>
              <a:rPr sz="3200" spc="-15" dirty="0">
                <a:solidFill>
                  <a:srgbClr val="FF0000"/>
                </a:solidFill>
                <a:latin typeface="NSimSun"/>
                <a:cs typeface="NSimSun"/>
              </a:rPr>
              <a:t>成</a:t>
            </a:r>
            <a:r>
              <a:rPr sz="3200" dirty="0">
                <a:solidFill>
                  <a:srgbClr val="FF0000"/>
                </a:solidFill>
                <a:latin typeface="NSimSun"/>
                <a:cs typeface="NSimSun"/>
              </a:rPr>
              <a:t>时期</a:t>
            </a:r>
            <a:r>
              <a:rPr sz="3200" spc="-15" dirty="0">
                <a:solidFill>
                  <a:srgbClr val="FF0000"/>
                </a:solidFill>
                <a:latin typeface="NSimSun"/>
                <a:cs typeface="NSimSun"/>
              </a:rPr>
              <a:t>会</a:t>
            </a:r>
            <a:r>
              <a:rPr sz="3200" dirty="0">
                <a:solidFill>
                  <a:srgbClr val="FF0000"/>
                </a:solidFill>
                <a:latin typeface="NSimSun"/>
                <a:cs typeface="NSimSun"/>
              </a:rPr>
              <a:t>显著</a:t>
            </a:r>
            <a:r>
              <a:rPr sz="3200" spc="-15" dirty="0">
                <a:solidFill>
                  <a:srgbClr val="FF0000"/>
                </a:solidFill>
                <a:latin typeface="NSimSun"/>
                <a:cs typeface="NSimSun"/>
              </a:rPr>
              <a:t>不</a:t>
            </a:r>
            <a:r>
              <a:rPr sz="3200" spc="5" dirty="0">
                <a:solidFill>
                  <a:srgbClr val="FF0000"/>
                </a:solidFill>
                <a:latin typeface="NSimSun"/>
                <a:cs typeface="NSimSun"/>
              </a:rPr>
              <a:t>同</a:t>
            </a:r>
            <a:r>
              <a:rPr sz="3200" spc="-10" dirty="0">
                <a:latin typeface="NSimSun"/>
                <a:cs typeface="NSimSun"/>
              </a:rPr>
              <a:t>,</a:t>
            </a:r>
            <a:r>
              <a:rPr sz="3200" spc="-15" dirty="0">
                <a:latin typeface="NSimSun"/>
                <a:cs typeface="NSimSun"/>
              </a:rPr>
              <a:t> </a:t>
            </a:r>
            <a:r>
              <a:rPr sz="3200" dirty="0">
                <a:latin typeface="NSimSun"/>
                <a:cs typeface="NSimSun"/>
              </a:rPr>
              <a:t>因此辨</a:t>
            </a:r>
            <a:r>
              <a:rPr sz="3200" spc="-15" dirty="0">
                <a:latin typeface="NSimSun"/>
                <a:cs typeface="NSimSun"/>
              </a:rPr>
              <a:t>别</a:t>
            </a:r>
            <a:r>
              <a:rPr sz="3200" dirty="0">
                <a:latin typeface="NSimSun"/>
                <a:cs typeface="NSimSun"/>
              </a:rPr>
              <a:t>出</a:t>
            </a:r>
            <a:r>
              <a:rPr sz="3200" dirty="0">
                <a:solidFill>
                  <a:srgbClr val="FF0000"/>
                </a:solidFill>
                <a:latin typeface="NSimSun"/>
                <a:cs typeface="NSimSun"/>
              </a:rPr>
              <a:t>恒</a:t>
            </a:r>
            <a:r>
              <a:rPr sz="3200" spc="-15" dirty="0">
                <a:solidFill>
                  <a:srgbClr val="FF0000"/>
                </a:solidFill>
                <a:latin typeface="NSimSun"/>
                <a:cs typeface="NSimSun"/>
              </a:rPr>
              <a:t>星</a:t>
            </a:r>
            <a:r>
              <a:rPr sz="3200" dirty="0">
                <a:solidFill>
                  <a:srgbClr val="FF0000"/>
                </a:solidFill>
                <a:latin typeface="NSimSun"/>
                <a:cs typeface="NSimSun"/>
              </a:rPr>
              <a:t>年龄</a:t>
            </a:r>
            <a:r>
              <a:rPr sz="3200" spc="-15" dirty="0">
                <a:solidFill>
                  <a:srgbClr val="FF0000"/>
                </a:solidFill>
                <a:latin typeface="NSimSun"/>
                <a:cs typeface="NSimSun"/>
              </a:rPr>
              <a:t>相</a:t>
            </a:r>
            <a:r>
              <a:rPr sz="3200" dirty="0">
                <a:solidFill>
                  <a:srgbClr val="FF0000"/>
                </a:solidFill>
                <a:latin typeface="NSimSun"/>
                <a:cs typeface="NSimSun"/>
              </a:rPr>
              <a:t>对统一 的星</a:t>
            </a:r>
            <a:r>
              <a:rPr sz="3200" spc="-10" dirty="0">
                <a:solidFill>
                  <a:srgbClr val="FF0000"/>
                </a:solidFill>
                <a:latin typeface="NSimSun"/>
                <a:cs typeface="NSimSun"/>
              </a:rPr>
              <a:t>系</a:t>
            </a:r>
            <a:r>
              <a:rPr sz="3200" spc="5" dirty="0">
                <a:latin typeface="NSimSun"/>
                <a:cs typeface="NSimSun"/>
              </a:rPr>
              <a:t>以及</a:t>
            </a:r>
            <a:r>
              <a:rPr sz="3200" spc="-15" dirty="0">
                <a:latin typeface="NSimSun"/>
                <a:cs typeface="NSimSun"/>
              </a:rPr>
              <a:t>找</a:t>
            </a:r>
            <a:r>
              <a:rPr sz="3200" spc="5" dirty="0">
                <a:latin typeface="NSimSun"/>
                <a:cs typeface="NSimSun"/>
              </a:rPr>
              <a:t>到更</a:t>
            </a:r>
            <a:r>
              <a:rPr sz="3200" spc="-15" dirty="0">
                <a:latin typeface="NSimSun"/>
                <a:cs typeface="NSimSun"/>
              </a:rPr>
              <a:t>符</a:t>
            </a:r>
            <a:r>
              <a:rPr sz="3200" spc="5" dirty="0">
                <a:latin typeface="NSimSun"/>
                <a:cs typeface="NSimSun"/>
              </a:rPr>
              <a:t>合</a:t>
            </a:r>
            <a:r>
              <a:rPr sz="3200" dirty="0">
                <a:latin typeface="NSimSun"/>
                <a:cs typeface="NSimSun"/>
              </a:rPr>
              <a:t>的</a:t>
            </a:r>
            <a:r>
              <a:rPr sz="3200" spc="-10" dirty="0">
                <a:solidFill>
                  <a:srgbClr val="FF0000"/>
                </a:solidFill>
                <a:latin typeface="NSimSun"/>
                <a:cs typeface="NSimSun"/>
              </a:rPr>
              <a:t>恒</a:t>
            </a:r>
            <a:r>
              <a:rPr sz="3200" spc="5" dirty="0">
                <a:solidFill>
                  <a:srgbClr val="FF0000"/>
                </a:solidFill>
                <a:latin typeface="NSimSun"/>
                <a:cs typeface="NSimSun"/>
              </a:rPr>
              <a:t>星形</a:t>
            </a:r>
            <a:r>
              <a:rPr sz="3200" spc="-15" dirty="0">
                <a:solidFill>
                  <a:srgbClr val="FF0000"/>
                </a:solidFill>
                <a:latin typeface="NSimSun"/>
                <a:cs typeface="NSimSun"/>
              </a:rPr>
              <a:t>成</a:t>
            </a:r>
            <a:r>
              <a:rPr sz="3200" spc="5" dirty="0">
                <a:solidFill>
                  <a:srgbClr val="FF0000"/>
                </a:solidFill>
                <a:latin typeface="NSimSun"/>
                <a:cs typeface="NSimSun"/>
              </a:rPr>
              <a:t>模</a:t>
            </a:r>
            <a:r>
              <a:rPr sz="3200" dirty="0">
                <a:solidFill>
                  <a:srgbClr val="FF0000"/>
                </a:solidFill>
                <a:latin typeface="NSimSun"/>
                <a:cs typeface="NSimSun"/>
              </a:rPr>
              <a:t>型</a:t>
            </a:r>
            <a:r>
              <a:rPr sz="3200" spc="-10" dirty="0">
                <a:latin typeface="NSimSun"/>
                <a:cs typeface="NSimSun"/>
              </a:rPr>
              <a:t>就</a:t>
            </a:r>
            <a:r>
              <a:rPr sz="3200" spc="5" dirty="0">
                <a:latin typeface="NSimSun"/>
                <a:cs typeface="NSimSun"/>
              </a:rPr>
              <a:t>显得</a:t>
            </a:r>
            <a:r>
              <a:rPr sz="3200" spc="-15" dirty="0">
                <a:latin typeface="NSimSun"/>
                <a:cs typeface="NSimSun"/>
              </a:rPr>
              <a:t>尤</a:t>
            </a:r>
            <a:r>
              <a:rPr sz="3200" spc="5" dirty="0">
                <a:latin typeface="NSimSun"/>
                <a:cs typeface="NSimSun"/>
              </a:rPr>
              <a:t>为重</a:t>
            </a:r>
            <a:r>
              <a:rPr sz="3200" spc="-5" dirty="0">
                <a:latin typeface="NSimSun"/>
                <a:cs typeface="NSimSun"/>
              </a:rPr>
              <a:t>要</a:t>
            </a:r>
            <a:r>
              <a:rPr sz="3200" dirty="0">
                <a:latin typeface="NSimSun"/>
                <a:cs typeface="NSimSun"/>
              </a:rPr>
              <a:t>.</a:t>
            </a:r>
            <a:endParaRPr sz="32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9795" y="521753"/>
            <a:ext cx="6726271" cy="607813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1547" y="386302"/>
            <a:ext cx="6829425" cy="587582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527294" y="3381502"/>
            <a:ext cx="14522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21</a:t>
            </a:r>
            <a:r>
              <a:rPr sz="20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H(z)</a:t>
            </a:r>
            <a:r>
              <a:rPr sz="20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data!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0157" y="1772285"/>
            <a:ext cx="9173210" cy="4958080"/>
            <a:chOff x="1510157" y="1772285"/>
            <a:chExt cx="9173210" cy="4958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1786128"/>
              <a:ext cx="6286500" cy="49347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0500" y="1786128"/>
              <a:ext cx="184403" cy="3688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82511" y="1786128"/>
              <a:ext cx="184785" cy="368935"/>
            </a:xfrm>
            <a:custGeom>
              <a:avLst/>
              <a:gdLst/>
              <a:ahLst/>
              <a:cxnLst/>
              <a:rect l="l" t="t" r="r" b="b"/>
              <a:pathLst>
                <a:path w="184784" h="368935">
                  <a:moveTo>
                    <a:pt x="184404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84404" y="368808"/>
                  </a:lnTo>
                  <a:lnTo>
                    <a:pt x="184404" y="0"/>
                  </a:lnTo>
                  <a:close/>
                </a:path>
              </a:pathLst>
            </a:custGeom>
            <a:solidFill>
              <a:srgbClr val="000000">
                <a:alpha val="5411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4762" y="1786890"/>
              <a:ext cx="9144000" cy="4928870"/>
            </a:xfrm>
            <a:custGeom>
              <a:avLst/>
              <a:gdLst/>
              <a:ahLst/>
              <a:cxnLst/>
              <a:rect l="l" t="t" r="r" b="b"/>
              <a:pathLst>
                <a:path w="9144000" h="4928870">
                  <a:moveTo>
                    <a:pt x="0" y="0"/>
                  </a:moveTo>
                  <a:lnTo>
                    <a:pt x="9144000" y="1524"/>
                  </a:lnTo>
                </a:path>
                <a:path w="9144000" h="4928870">
                  <a:moveTo>
                    <a:pt x="0" y="4927092"/>
                  </a:moveTo>
                  <a:lnTo>
                    <a:pt x="9144000" y="4928679"/>
                  </a:lnTo>
                </a:path>
              </a:pathLst>
            </a:custGeom>
            <a:ln w="28956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912364" y="3902964"/>
            <a:ext cx="2715895" cy="6477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710" marR="560070">
              <a:lnSpc>
                <a:spcPct val="100000"/>
              </a:lnSpc>
              <a:spcBef>
                <a:spcPts val="250"/>
              </a:spcBef>
            </a:pPr>
            <a:r>
              <a:rPr sz="1800" spc="-15" dirty="0">
                <a:latin typeface="Calibri"/>
                <a:cs typeface="Calibri"/>
              </a:rPr>
              <a:t>Tully-Fisher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(Rotation–Luminosity)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96996" y="3361944"/>
            <a:ext cx="2985770" cy="3708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750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250"/>
              </a:spcBef>
            </a:pPr>
            <a:r>
              <a:rPr sz="1800" spc="-25" dirty="0">
                <a:latin typeface="Calibri"/>
                <a:cs typeface="Calibri"/>
              </a:rPr>
              <a:t>Type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Supernovae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24000" y="5500115"/>
            <a:ext cx="1643380" cy="3708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2384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254"/>
              </a:spcBef>
            </a:pPr>
            <a:r>
              <a:rPr sz="1800" spc="-5" dirty="0">
                <a:latin typeface="Calibri"/>
                <a:cs typeface="Calibri"/>
              </a:rPr>
              <a:t>HR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diagram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38755" y="4715255"/>
            <a:ext cx="2499360" cy="6464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114" rIns="0" bIns="0" rtlCol="0">
            <a:spAutoFit/>
          </a:bodyPr>
          <a:lstStyle/>
          <a:p>
            <a:pPr marL="90805" marR="535940" indent="51435">
              <a:lnSpc>
                <a:spcPct val="100000"/>
              </a:lnSpc>
              <a:spcBef>
                <a:spcPts val="244"/>
              </a:spcBef>
            </a:pPr>
            <a:r>
              <a:rPr sz="1800" spc="-5" dirty="0">
                <a:latin typeface="Calibri"/>
                <a:cs typeface="Calibri"/>
              </a:rPr>
              <a:t>Cepheid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Variable </a:t>
            </a:r>
            <a:r>
              <a:rPr sz="1800" spc="-10" dirty="0">
                <a:latin typeface="Calibri"/>
                <a:cs typeface="Calibri"/>
              </a:rPr>
              <a:t> (Period–Luminosity)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24000" y="6001511"/>
            <a:ext cx="1143000" cy="36893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11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4"/>
              </a:spcBef>
            </a:pPr>
            <a:r>
              <a:rPr sz="1800" spc="-10" dirty="0">
                <a:latin typeface="Calibri"/>
                <a:cs typeface="Calibri"/>
              </a:rPr>
              <a:t>parallax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83337" y="1781555"/>
            <a:ext cx="0" cy="4940300"/>
          </a:xfrm>
          <a:custGeom>
            <a:avLst/>
            <a:gdLst/>
            <a:ahLst/>
            <a:cxnLst/>
            <a:rect l="l" t="t" r="r" b="b"/>
            <a:pathLst>
              <a:path h="4940300">
                <a:moveTo>
                  <a:pt x="0" y="1027176"/>
                </a:moveTo>
                <a:lnTo>
                  <a:pt x="0" y="4939919"/>
                </a:lnTo>
              </a:path>
              <a:path h="4940300">
                <a:moveTo>
                  <a:pt x="0" y="0"/>
                </a:moveTo>
                <a:lnTo>
                  <a:pt x="0" y="504444"/>
                </a:lnTo>
              </a:path>
            </a:pathLst>
          </a:custGeom>
          <a:ln w="1079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387344" y="6019901"/>
            <a:ext cx="1353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40485" algn="l"/>
              </a:tabLst>
            </a:pPr>
            <a:r>
              <a:rPr sz="1800" u="heavy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	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6128" y="5792723"/>
            <a:ext cx="1571625" cy="64643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31750" rIns="0" bIns="0" rtlCol="0">
            <a:spAutoFit/>
          </a:bodyPr>
          <a:lstStyle/>
          <a:p>
            <a:pPr marL="426084">
              <a:lnSpc>
                <a:spcPct val="100000"/>
              </a:lnSpc>
              <a:spcBef>
                <a:spcPts val="250"/>
              </a:spcBef>
            </a:pPr>
            <a:r>
              <a:rPr sz="1800" spc="-5" dirty="0">
                <a:latin typeface="Calibri"/>
                <a:cs typeface="Calibri"/>
              </a:rPr>
              <a:t>redshift</a:t>
            </a:r>
            <a:endParaRPr sz="1800">
              <a:latin typeface="Calibri"/>
              <a:cs typeface="Calibri"/>
            </a:endParaRPr>
          </a:p>
          <a:p>
            <a:pPr marL="36957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z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1.755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970526" y="0"/>
            <a:ext cx="8087995" cy="1035050"/>
            <a:chOff x="1970526" y="0"/>
            <a:chExt cx="8087995" cy="103505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0526" y="89859"/>
              <a:ext cx="8087878" cy="7179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6055" y="0"/>
              <a:ext cx="5149596" cy="103479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8631" y="108204"/>
              <a:ext cx="8016240" cy="646176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008632" y="108204"/>
            <a:ext cx="8016240" cy="646430"/>
          </a:xfrm>
          <a:prstGeom prst="rect">
            <a:avLst/>
          </a:prstGeom>
          <a:ln w="9144">
            <a:solidFill>
              <a:srgbClr val="BD4A47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113030" algn="ctr">
              <a:lnSpc>
                <a:spcPct val="100000"/>
              </a:lnSpc>
              <a:spcBef>
                <a:spcPts val="240"/>
              </a:spcBef>
            </a:pPr>
            <a:r>
              <a:rPr sz="3600" spc="-5" dirty="0">
                <a:solidFill>
                  <a:srgbClr val="000000"/>
                </a:solidFill>
                <a:latin typeface="Times New Roman"/>
                <a:cs typeface="Times New Roman"/>
              </a:rPr>
              <a:t>Cosmic Distance</a:t>
            </a:r>
            <a:r>
              <a:rPr sz="3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000000"/>
                </a:solidFill>
                <a:latin typeface="Times New Roman"/>
                <a:cs typeface="Times New Roman"/>
              </a:rPr>
              <a:t>Ladder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92795" y="5935979"/>
            <a:ext cx="2589530" cy="707390"/>
          </a:xfrm>
          <a:prstGeom prst="rect">
            <a:avLst/>
          </a:prstGeom>
          <a:solidFill>
            <a:srgbClr val="DCE6F1"/>
          </a:solidFill>
        </p:spPr>
        <p:txBody>
          <a:bodyPr vert="horz" wrap="square" lIns="0" tIns="29209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29"/>
              </a:spcBef>
            </a:pPr>
            <a:r>
              <a:rPr sz="4000" spc="-5" dirty="0">
                <a:latin typeface="Times New Roman"/>
                <a:cs typeface="Times New Roman"/>
              </a:rPr>
              <a:t>L</a:t>
            </a:r>
            <a:r>
              <a:rPr sz="4000" spc="-175" dirty="0">
                <a:latin typeface="Times New Roman"/>
                <a:cs typeface="Times New Roman"/>
              </a:rPr>
              <a:t> </a:t>
            </a:r>
            <a:r>
              <a:rPr sz="4000" spc="-5" dirty="0">
                <a:latin typeface="Times New Roman"/>
                <a:cs typeface="Times New Roman"/>
              </a:rPr>
              <a:t>≡</a:t>
            </a:r>
            <a:r>
              <a:rPr sz="4000" spc="-25" dirty="0">
                <a:latin typeface="Times New Roman"/>
                <a:cs typeface="Times New Roman"/>
              </a:rPr>
              <a:t> </a:t>
            </a:r>
            <a:r>
              <a:rPr sz="4000" dirty="0">
                <a:latin typeface="Times New Roman"/>
                <a:cs typeface="Times New Roman"/>
              </a:rPr>
              <a:t>4π</a:t>
            </a:r>
            <a:r>
              <a:rPr sz="4000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3975" baseline="-20964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3975" baseline="25157" dirty="0">
                <a:latin typeface="Times New Roman"/>
                <a:cs typeface="Times New Roman"/>
              </a:rPr>
              <a:t>2</a:t>
            </a:r>
            <a:r>
              <a:rPr sz="3975" spc="465" baseline="25157" dirty="0">
                <a:latin typeface="Times New Roman"/>
                <a:cs typeface="Times New Roman"/>
              </a:rPr>
              <a:t> </a:t>
            </a:r>
            <a:r>
              <a:rPr sz="4000" spc="-5" dirty="0">
                <a:latin typeface="Times New Roman"/>
                <a:cs typeface="Times New Roman"/>
              </a:rPr>
              <a:t>F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703320" y="2286000"/>
            <a:ext cx="4805680" cy="523240"/>
          </a:xfrm>
          <a:custGeom>
            <a:avLst/>
            <a:gdLst/>
            <a:ahLst/>
            <a:cxnLst/>
            <a:rect l="l" t="t" r="r" b="b"/>
            <a:pathLst>
              <a:path w="4805680" h="523239">
                <a:moveTo>
                  <a:pt x="4805172" y="0"/>
                </a:moveTo>
                <a:lnTo>
                  <a:pt x="0" y="0"/>
                </a:lnTo>
                <a:lnTo>
                  <a:pt x="0" y="522732"/>
                </a:lnTo>
                <a:lnTo>
                  <a:pt x="4805172" y="522732"/>
                </a:lnTo>
                <a:lnTo>
                  <a:pt x="4805172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703320" y="2286000"/>
            <a:ext cx="4805680" cy="523240"/>
          </a:xfrm>
          <a:prstGeom prst="rect">
            <a:avLst/>
          </a:prstGeom>
          <a:ln w="9144">
            <a:solidFill>
              <a:srgbClr val="FF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R="116839" algn="ctr">
              <a:lnSpc>
                <a:spcPct val="100000"/>
              </a:lnSpc>
              <a:spcBef>
                <a:spcPts val="235"/>
              </a:spcBef>
            </a:pPr>
            <a:r>
              <a:rPr sz="2800" spc="-10" dirty="0">
                <a:latin typeface="Calibri"/>
                <a:cs typeface="Calibri"/>
              </a:rPr>
              <a:t>Gamma-Ray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Bursts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051048" y="2932176"/>
            <a:ext cx="6242685" cy="3930650"/>
            <a:chOff x="3051048" y="2932176"/>
            <a:chExt cx="6242685" cy="3930650"/>
          </a:xfrm>
        </p:grpSpPr>
        <p:sp>
          <p:nvSpPr>
            <p:cNvPr id="24" name="object 24"/>
            <p:cNvSpPr/>
            <p:nvPr/>
          </p:nvSpPr>
          <p:spPr>
            <a:xfrm>
              <a:off x="3667506" y="2945130"/>
              <a:ext cx="5613400" cy="287020"/>
            </a:xfrm>
            <a:custGeom>
              <a:avLst/>
              <a:gdLst/>
              <a:ahLst/>
              <a:cxnLst/>
              <a:rect l="l" t="t" r="r" b="b"/>
              <a:pathLst>
                <a:path w="5613400" h="287019">
                  <a:moveTo>
                    <a:pt x="5469636" y="0"/>
                  </a:moveTo>
                  <a:lnTo>
                    <a:pt x="5469636" y="71628"/>
                  </a:lnTo>
                  <a:lnTo>
                    <a:pt x="143256" y="71628"/>
                  </a:lnTo>
                  <a:lnTo>
                    <a:pt x="143256" y="0"/>
                  </a:lnTo>
                  <a:lnTo>
                    <a:pt x="0" y="143256"/>
                  </a:lnTo>
                  <a:lnTo>
                    <a:pt x="143256" y="286512"/>
                  </a:lnTo>
                  <a:lnTo>
                    <a:pt x="143256" y="214884"/>
                  </a:lnTo>
                  <a:lnTo>
                    <a:pt x="5469636" y="214884"/>
                  </a:lnTo>
                  <a:lnTo>
                    <a:pt x="5469636" y="286512"/>
                  </a:lnTo>
                  <a:lnTo>
                    <a:pt x="5612892" y="143256"/>
                  </a:lnTo>
                  <a:lnTo>
                    <a:pt x="546963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67506" y="2945130"/>
              <a:ext cx="5613400" cy="287020"/>
            </a:xfrm>
            <a:custGeom>
              <a:avLst/>
              <a:gdLst/>
              <a:ahLst/>
              <a:cxnLst/>
              <a:rect l="l" t="t" r="r" b="b"/>
              <a:pathLst>
                <a:path w="5613400" h="287019">
                  <a:moveTo>
                    <a:pt x="0" y="143256"/>
                  </a:moveTo>
                  <a:lnTo>
                    <a:pt x="143256" y="0"/>
                  </a:lnTo>
                  <a:lnTo>
                    <a:pt x="143256" y="71628"/>
                  </a:lnTo>
                  <a:lnTo>
                    <a:pt x="5469636" y="71628"/>
                  </a:lnTo>
                  <a:lnTo>
                    <a:pt x="5469636" y="0"/>
                  </a:lnTo>
                  <a:lnTo>
                    <a:pt x="5612892" y="143256"/>
                  </a:lnTo>
                  <a:lnTo>
                    <a:pt x="5469636" y="286512"/>
                  </a:lnTo>
                  <a:lnTo>
                    <a:pt x="5469636" y="214884"/>
                  </a:lnTo>
                  <a:lnTo>
                    <a:pt x="143256" y="214884"/>
                  </a:lnTo>
                  <a:lnTo>
                    <a:pt x="143256" y="286512"/>
                  </a:lnTo>
                  <a:lnTo>
                    <a:pt x="0" y="143256"/>
                  </a:lnTo>
                  <a:close/>
                </a:path>
              </a:pathLst>
            </a:custGeom>
            <a:ln w="2590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66872" y="5929883"/>
              <a:ext cx="260985" cy="562610"/>
            </a:xfrm>
            <a:custGeom>
              <a:avLst/>
              <a:gdLst/>
              <a:ahLst/>
              <a:cxnLst/>
              <a:rect l="l" t="t" r="r" b="b"/>
              <a:pathLst>
                <a:path w="260985" h="562610">
                  <a:moveTo>
                    <a:pt x="130301" y="0"/>
                  </a:moveTo>
                  <a:lnTo>
                    <a:pt x="72978" y="28578"/>
                  </a:lnTo>
                  <a:lnTo>
                    <a:pt x="48785" y="61769"/>
                  </a:lnTo>
                  <a:lnTo>
                    <a:pt x="28611" y="105313"/>
                  </a:lnTo>
                  <a:lnTo>
                    <a:pt x="13236" y="157520"/>
                  </a:lnTo>
                  <a:lnTo>
                    <a:pt x="3438" y="216704"/>
                  </a:lnTo>
                  <a:lnTo>
                    <a:pt x="0" y="281177"/>
                  </a:lnTo>
                  <a:lnTo>
                    <a:pt x="3438" y="345651"/>
                  </a:lnTo>
                  <a:lnTo>
                    <a:pt x="13236" y="404835"/>
                  </a:lnTo>
                  <a:lnTo>
                    <a:pt x="28611" y="457042"/>
                  </a:lnTo>
                  <a:lnTo>
                    <a:pt x="48785" y="500586"/>
                  </a:lnTo>
                  <a:lnTo>
                    <a:pt x="72978" y="533777"/>
                  </a:lnTo>
                  <a:lnTo>
                    <a:pt x="130301" y="562355"/>
                  </a:lnTo>
                  <a:lnTo>
                    <a:pt x="160193" y="554930"/>
                  </a:lnTo>
                  <a:lnTo>
                    <a:pt x="211818" y="500586"/>
                  </a:lnTo>
                  <a:lnTo>
                    <a:pt x="231992" y="457042"/>
                  </a:lnTo>
                  <a:lnTo>
                    <a:pt x="247367" y="404835"/>
                  </a:lnTo>
                  <a:lnTo>
                    <a:pt x="257165" y="345651"/>
                  </a:lnTo>
                  <a:lnTo>
                    <a:pt x="260603" y="281177"/>
                  </a:lnTo>
                  <a:lnTo>
                    <a:pt x="257165" y="216704"/>
                  </a:lnTo>
                  <a:lnTo>
                    <a:pt x="247367" y="157520"/>
                  </a:lnTo>
                  <a:lnTo>
                    <a:pt x="231992" y="105313"/>
                  </a:lnTo>
                  <a:lnTo>
                    <a:pt x="211818" y="61769"/>
                  </a:lnTo>
                  <a:lnTo>
                    <a:pt x="187625" y="28578"/>
                  </a:lnTo>
                  <a:lnTo>
                    <a:pt x="130301" y="0"/>
                  </a:lnTo>
                  <a:close/>
                </a:path>
              </a:pathLst>
            </a:custGeom>
            <a:solidFill>
              <a:srgbClr val="C4BC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66872" y="5929883"/>
              <a:ext cx="260985" cy="562610"/>
            </a:xfrm>
            <a:custGeom>
              <a:avLst/>
              <a:gdLst/>
              <a:ahLst/>
              <a:cxnLst/>
              <a:rect l="l" t="t" r="r" b="b"/>
              <a:pathLst>
                <a:path w="260985" h="562610">
                  <a:moveTo>
                    <a:pt x="0" y="281177"/>
                  </a:moveTo>
                  <a:lnTo>
                    <a:pt x="3438" y="216704"/>
                  </a:lnTo>
                  <a:lnTo>
                    <a:pt x="13236" y="157520"/>
                  </a:lnTo>
                  <a:lnTo>
                    <a:pt x="28611" y="105313"/>
                  </a:lnTo>
                  <a:lnTo>
                    <a:pt x="48785" y="61769"/>
                  </a:lnTo>
                  <a:lnTo>
                    <a:pt x="72978" y="28578"/>
                  </a:lnTo>
                  <a:lnTo>
                    <a:pt x="130301" y="0"/>
                  </a:lnTo>
                  <a:lnTo>
                    <a:pt x="160193" y="7425"/>
                  </a:lnTo>
                  <a:lnTo>
                    <a:pt x="211818" y="61769"/>
                  </a:lnTo>
                  <a:lnTo>
                    <a:pt x="231992" y="105313"/>
                  </a:lnTo>
                  <a:lnTo>
                    <a:pt x="247367" y="157520"/>
                  </a:lnTo>
                  <a:lnTo>
                    <a:pt x="257165" y="216704"/>
                  </a:lnTo>
                  <a:lnTo>
                    <a:pt x="260603" y="281177"/>
                  </a:lnTo>
                  <a:lnTo>
                    <a:pt x="257165" y="345651"/>
                  </a:lnTo>
                  <a:lnTo>
                    <a:pt x="247367" y="404835"/>
                  </a:lnTo>
                  <a:lnTo>
                    <a:pt x="231992" y="457042"/>
                  </a:lnTo>
                  <a:lnTo>
                    <a:pt x="211818" y="500586"/>
                  </a:lnTo>
                  <a:lnTo>
                    <a:pt x="187625" y="533777"/>
                  </a:lnTo>
                  <a:lnTo>
                    <a:pt x="130301" y="562355"/>
                  </a:lnTo>
                  <a:lnTo>
                    <a:pt x="100410" y="554930"/>
                  </a:lnTo>
                  <a:lnTo>
                    <a:pt x="48785" y="500586"/>
                  </a:lnTo>
                  <a:lnTo>
                    <a:pt x="28611" y="457042"/>
                  </a:lnTo>
                  <a:lnTo>
                    <a:pt x="13236" y="404835"/>
                  </a:lnTo>
                  <a:lnTo>
                    <a:pt x="3438" y="345651"/>
                  </a:lnTo>
                  <a:lnTo>
                    <a:pt x="0" y="281177"/>
                  </a:lnTo>
                  <a:close/>
                </a:path>
              </a:pathLst>
            </a:custGeom>
            <a:ln w="9144">
              <a:solidFill>
                <a:srgbClr val="C4BC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66872" y="6501384"/>
              <a:ext cx="260985" cy="356870"/>
            </a:xfrm>
            <a:custGeom>
              <a:avLst/>
              <a:gdLst/>
              <a:ahLst/>
              <a:cxnLst/>
              <a:rect l="l" t="t" r="r" b="b"/>
              <a:pathLst>
                <a:path w="260985" h="356870">
                  <a:moveTo>
                    <a:pt x="130301" y="0"/>
                  </a:moveTo>
                  <a:lnTo>
                    <a:pt x="72978" y="28578"/>
                  </a:lnTo>
                  <a:lnTo>
                    <a:pt x="48785" y="61769"/>
                  </a:lnTo>
                  <a:lnTo>
                    <a:pt x="28611" y="105313"/>
                  </a:lnTo>
                  <a:lnTo>
                    <a:pt x="13236" y="157520"/>
                  </a:lnTo>
                  <a:lnTo>
                    <a:pt x="3438" y="216704"/>
                  </a:lnTo>
                  <a:lnTo>
                    <a:pt x="0" y="281177"/>
                  </a:lnTo>
                  <a:lnTo>
                    <a:pt x="3438" y="345649"/>
                  </a:lnTo>
                  <a:lnTo>
                    <a:pt x="5254" y="356614"/>
                  </a:lnTo>
                  <a:lnTo>
                    <a:pt x="255349" y="356614"/>
                  </a:lnTo>
                  <a:lnTo>
                    <a:pt x="257165" y="345649"/>
                  </a:lnTo>
                  <a:lnTo>
                    <a:pt x="260603" y="281177"/>
                  </a:lnTo>
                  <a:lnTo>
                    <a:pt x="257165" y="216704"/>
                  </a:lnTo>
                  <a:lnTo>
                    <a:pt x="247367" y="157520"/>
                  </a:lnTo>
                  <a:lnTo>
                    <a:pt x="231992" y="105313"/>
                  </a:lnTo>
                  <a:lnTo>
                    <a:pt x="211818" y="61769"/>
                  </a:lnTo>
                  <a:lnTo>
                    <a:pt x="187625" y="28578"/>
                  </a:lnTo>
                  <a:lnTo>
                    <a:pt x="130301" y="0"/>
                  </a:lnTo>
                  <a:close/>
                </a:path>
              </a:pathLst>
            </a:custGeom>
            <a:solidFill>
              <a:srgbClr val="C4BC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66872" y="6501384"/>
              <a:ext cx="260985" cy="356870"/>
            </a:xfrm>
            <a:custGeom>
              <a:avLst/>
              <a:gdLst/>
              <a:ahLst/>
              <a:cxnLst/>
              <a:rect l="l" t="t" r="r" b="b"/>
              <a:pathLst>
                <a:path w="260985" h="356870">
                  <a:moveTo>
                    <a:pt x="0" y="281177"/>
                  </a:moveTo>
                  <a:lnTo>
                    <a:pt x="3438" y="216704"/>
                  </a:lnTo>
                  <a:lnTo>
                    <a:pt x="13236" y="157520"/>
                  </a:lnTo>
                  <a:lnTo>
                    <a:pt x="28611" y="105313"/>
                  </a:lnTo>
                  <a:lnTo>
                    <a:pt x="48785" y="61769"/>
                  </a:lnTo>
                  <a:lnTo>
                    <a:pt x="72978" y="28578"/>
                  </a:lnTo>
                  <a:lnTo>
                    <a:pt x="130301" y="0"/>
                  </a:lnTo>
                  <a:lnTo>
                    <a:pt x="160193" y="7425"/>
                  </a:lnTo>
                  <a:lnTo>
                    <a:pt x="211818" y="61769"/>
                  </a:lnTo>
                  <a:lnTo>
                    <a:pt x="231992" y="105313"/>
                  </a:lnTo>
                  <a:lnTo>
                    <a:pt x="247367" y="157520"/>
                  </a:lnTo>
                  <a:lnTo>
                    <a:pt x="257165" y="216704"/>
                  </a:lnTo>
                  <a:lnTo>
                    <a:pt x="260603" y="281177"/>
                  </a:lnTo>
                  <a:lnTo>
                    <a:pt x="257165" y="345649"/>
                  </a:lnTo>
                  <a:lnTo>
                    <a:pt x="255349" y="356614"/>
                  </a:lnTo>
                </a:path>
                <a:path w="260985" h="356870">
                  <a:moveTo>
                    <a:pt x="5254" y="356614"/>
                  </a:moveTo>
                  <a:lnTo>
                    <a:pt x="3438" y="345649"/>
                  </a:lnTo>
                  <a:lnTo>
                    <a:pt x="0" y="281177"/>
                  </a:lnTo>
                </a:path>
              </a:pathLst>
            </a:custGeom>
            <a:ln w="9144">
              <a:solidFill>
                <a:srgbClr val="C4BC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427476" y="6210300"/>
              <a:ext cx="1383665" cy="572135"/>
            </a:xfrm>
            <a:custGeom>
              <a:avLst/>
              <a:gdLst/>
              <a:ahLst/>
              <a:cxnLst/>
              <a:rect l="l" t="t" r="r" b="b"/>
              <a:pathLst>
                <a:path w="1383664" h="572134">
                  <a:moveTo>
                    <a:pt x="0" y="0"/>
                  </a:moveTo>
                  <a:lnTo>
                    <a:pt x="1383284" y="147307"/>
                  </a:lnTo>
                </a:path>
                <a:path w="1383664" h="572134">
                  <a:moveTo>
                    <a:pt x="0" y="572016"/>
                  </a:moveTo>
                  <a:lnTo>
                    <a:pt x="1383284" y="147828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063240" y="5992368"/>
              <a:ext cx="287020" cy="562610"/>
            </a:xfrm>
            <a:custGeom>
              <a:avLst/>
              <a:gdLst/>
              <a:ahLst/>
              <a:cxnLst/>
              <a:rect l="l" t="t" r="r" b="b"/>
              <a:pathLst>
                <a:path w="287020" h="562609">
                  <a:moveTo>
                    <a:pt x="0" y="281177"/>
                  </a:moveTo>
                  <a:lnTo>
                    <a:pt x="3783" y="216704"/>
                  </a:lnTo>
                  <a:lnTo>
                    <a:pt x="14560" y="157520"/>
                  </a:lnTo>
                  <a:lnTo>
                    <a:pt x="31470" y="105313"/>
                  </a:lnTo>
                  <a:lnTo>
                    <a:pt x="53655" y="61769"/>
                  </a:lnTo>
                  <a:lnTo>
                    <a:pt x="80254" y="28578"/>
                  </a:lnTo>
                  <a:lnTo>
                    <a:pt x="143256" y="0"/>
                  </a:lnTo>
                  <a:lnTo>
                    <a:pt x="176104" y="7425"/>
                  </a:lnTo>
                  <a:lnTo>
                    <a:pt x="232856" y="61769"/>
                  </a:lnTo>
                  <a:lnTo>
                    <a:pt x="255041" y="105313"/>
                  </a:lnTo>
                  <a:lnTo>
                    <a:pt x="271951" y="157520"/>
                  </a:lnTo>
                  <a:lnTo>
                    <a:pt x="282728" y="216704"/>
                  </a:lnTo>
                  <a:lnTo>
                    <a:pt x="286512" y="281177"/>
                  </a:lnTo>
                  <a:lnTo>
                    <a:pt x="282728" y="345651"/>
                  </a:lnTo>
                  <a:lnTo>
                    <a:pt x="271951" y="404835"/>
                  </a:lnTo>
                  <a:lnTo>
                    <a:pt x="255041" y="457042"/>
                  </a:lnTo>
                  <a:lnTo>
                    <a:pt x="232856" y="500586"/>
                  </a:lnTo>
                  <a:lnTo>
                    <a:pt x="206257" y="533777"/>
                  </a:lnTo>
                  <a:lnTo>
                    <a:pt x="143256" y="562355"/>
                  </a:lnTo>
                  <a:lnTo>
                    <a:pt x="110407" y="554930"/>
                  </a:lnTo>
                  <a:lnTo>
                    <a:pt x="53655" y="500586"/>
                  </a:lnTo>
                  <a:lnTo>
                    <a:pt x="31470" y="457042"/>
                  </a:lnTo>
                  <a:lnTo>
                    <a:pt x="14560" y="404835"/>
                  </a:lnTo>
                  <a:lnTo>
                    <a:pt x="3783" y="345651"/>
                  </a:lnTo>
                  <a:lnTo>
                    <a:pt x="0" y="281177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055620" y="6111240"/>
              <a:ext cx="520065" cy="746760"/>
            </a:xfrm>
            <a:custGeom>
              <a:avLst/>
              <a:gdLst/>
              <a:ahLst/>
              <a:cxnLst/>
              <a:rect l="l" t="t" r="r" b="b"/>
              <a:pathLst>
                <a:path w="520064" h="746759">
                  <a:moveTo>
                    <a:pt x="414781" y="481647"/>
                  </a:moveTo>
                  <a:lnTo>
                    <a:pt x="414781" y="643058"/>
                  </a:lnTo>
                  <a:lnTo>
                    <a:pt x="519683" y="562356"/>
                  </a:lnTo>
                  <a:lnTo>
                    <a:pt x="414781" y="481647"/>
                  </a:lnTo>
                  <a:close/>
                </a:path>
                <a:path w="520064" h="746759">
                  <a:moveTo>
                    <a:pt x="123825" y="742461"/>
                  </a:moveTo>
                  <a:lnTo>
                    <a:pt x="122881" y="746758"/>
                  </a:lnTo>
                  <a:lnTo>
                    <a:pt x="125814" y="746758"/>
                  </a:lnTo>
                  <a:lnTo>
                    <a:pt x="123825" y="742461"/>
                  </a:lnTo>
                  <a:close/>
                </a:path>
                <a:path w="520064" h="746759">
                  <a:moveTo>
                    <a:pt x="259842" y="281178"/>
                  </a:moveTo>
                  <a:lnTo>
                    <a:pt x="202705" y="309756"/>
                  </a:lnTo>
                  <a:lnTo>
                    <a:pt x="178582" y="342947"/>
                  </a:lnTo>
                  <a:lnTo>
                    <a:pt x="158462" y="386491"/>
                  </a:lnTo>
                  <a:lnTo>
                    <a:pt x="143126" y="438698"/>
                  </a:lnTo>
                  <a:lnTo>
                    <a:pt x="133352" y="497882"/>
                  </a:lnTo>
                  <a:lnTo>
                    <a:pt x="129921" y="562356"/>
                  </a:lnTo>
                  <a:lnTo>
                    <a:pt x="133352" y="626827"/>
                  </a:lnTo>
                  <a:lnTo>
                    <a:pt x="143126" y="686011"/>
                  </a:lnTo>
                  <a:lnTo>
                    <a:pt x="158462" y="738218"/>
                  </a:lnTo>
                  <a:lnTo>
                    <a:pt x="162408" y="746758"/>
                  </a:lnTo>
                  <a:lnTo>
                    <a:pt x="357275" y="746758"/>
                  </a:lnTo>
                  <a:lnTo>
                    <a:pt x="361221" y="738218"/>
                  </a:lnTo>
                  <a:lnTo>
                    <a:pt x="376557" y="686011"/>
                  </a:lnTo>
                  <a:lnTo>
                    <a:pt x="386331" y="626827"/>
                  </a:lnTo>
                  <a:lnTo>
                    <a:pt x="389763" y="562356"/>
                  </a:lnTo>
                  <a:lnTo>
                    <a:pt x="386331" y="497882"/>
                  </a:lnTo>
                  <a:lnTo>
                    <a:pt x="376557" y="438698"/>
                  </a:lnTo>
                  <a:lnTo>
                    <a:pt x="361221" y="386491"/>
                  </a:lnTo>
                  <a:lnTo>
                    <a:pt x="341101" y="342947"/>
                  </a:lnTo>
                  <a:lnTo>
                    <a:pt x="316978" y="309756"/>
                  </a:lnTo>
                  <a:lnTo>
                    <a:pt x="259842" y="281178"/>
                  </a:lnTo>
                  <a:close/>
                </a:path>
                <a:path w="520064" h="746759">
                  <a:moveTo>
                    <a:pt x="395858" y="742461"/>
                  </a:moveTo>
                  <a:lnTo>
                    <a:pt x="393869" y="746758"/>
                  </a:lnTo>
                  <a:lnTo>
                    <a:pt x="396802" y="746758"/>
                  </a:lnTo>
                  <a:lnTo>
                    <a:pt x="395858" y="742461"/>
                  </a:lnTo>
                  <a:close/>
                </a:path>
                <a:path w="520064" h="746759">
                  <a:moveTo>
                    <a:pt x="104902" y="481647"/>
                  </a:moveTo>
                  <a:lnTo>
                    <a:pt x="0" y="562356"/>
                  </a:lnTo>
                  <a:lnTo>
                    <a:pt x="104902" y="643058"/>
                  </a:lnTo>
                  <a:lnTo>
                    <a:pt x="104902" y="481647"/>
                  </a:lnTo>
                  <a:close/>
                </a:path>
                <a:path w="520064" h="746759">
                  <a:moveTo>
                    <a:pt x="76073" y="164693"/>
                  </a:moveTo>
                  <a:lnTo>
                    <a:pt x="123825" y="382244"/>
                  </a:lnTo>
                  <a:lnTo>
                    <a:pt x="176656" y="268122"/>
                  </a:lnTo>
                  <a:lnTo>
                    <a:pt x="76073" y="164693"/>
                  </a:lnTo>
                  <a:close/>
                </a:path>
                <a:path w="520064" h="746759">
                  <a:moveTo>
                    <a:pt x="443610" y="164693"/>
                  </a:moveTo>
                  <a:lnTo>
                    <a:pt x="343027" y="268122"/>
                  </a:lnTo>
                  <a:lnTo>
                    <a:pt x="395858" y="382244"/>
                  </a:lnTo>
                  <a:lnTo>
                    <a:pt x="443610" y="164693"/>
                  </a:lnTo>
                  <a:close/>
                </a:path>
                <a:path w="520064" h="746759">
                  <a:moveTo>
                    <a:pt x="259842" y="0"/>
                  </a:moveTo>
                  <a:lnTo>
                    <a:pt x="222504" y="226936"/>
                  </a:lnTo>
                  <a:lnTo>
                    <a:pt x="297180" y="226936"/>
                  </a:lnTo>
                  <a:lnTo>
                    <a:pt x="25984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055620" y="6111240"/>
              <a:ext cx="520065" cy="746760"/>
            </a:xfrm>
            <a:custGeom>
              <a:avLst/>
              <a:gdLst/>
              <a:ahLst/>
              <a:cxnLst/>
              <a:rect l="l" t="t" r="r" b="b"/>
              <a:pathLst>
                <a:path w="520064" h="746759">
                  <a:moveTo>
                    <a:pt x="519683" y="562356"/>
                  </a:moveTo>
                  <a:lnTo>
                    <a:pt x="414781" y="643058"/>
                  </a:lnTo>
                  <a:lnTo>
                    <a:pt x="414781" y="481647"/>
                  </a:lnTo>
                  <a:lnTo>
                    <a:pt x="519683" y="562356"/>
                  </a:lnTo>
                </a:path>
                <a:path w="520064" h="746759">
                  <a:moveTo>
                    <a:pt x="443610" y="164693"/>
                  </a:moveTo>
                  <a:lnTo>
                    <a:pt x="395858" y="382244"/>
                  </a:lnTo>
                  <a:lnTo>
                    <a:pt x="343027" y="268122"/>
                  </a:lnTo>
                  <a:lnTo>
                    <a:pt x="443610" y="164693"/>
                  </a:lnTo>
                </a:path>
                <a:path w="520064" h="746759">
                  <a:moveTo>
                    <a:pt x="259842" y="0"/>
                  </a:moveTo>
                  <a:lnTo>
                    <a:pt x="297180" y="226936"/>
                  </a:lnTo>
                  <a:lnTo>
                    <a:pt x="222504" y="226936"/>
                  </a:lnTo>
                  <a:lnTo>
                    <a:pt x="259842" y="0"/>
                  </a:lnTo>
                </a:path>
                <a:path w="520064" h="746759">
                  <a:moveTo>
                    <a:pt x="76073" y="164693"/>
                  </a:moveTo>
                  <a:lnTo>
                    <a:pt x="176656" y="268122"/>
                  </a:lnTo>
                  <a:lnTo>
                    <a:pt x="123825" y="382244"/>
                  </a:lnTo>
                  <a:lnTo>
                    <a:pt x="76073" y="164693"/>
                  </a:lnTo>
                </a:path>
                <a:path w="520064" h="746759">
                  <a:moveTo>
                    <a:pt x="0" y="562356"/>
                  </a:moveTo>
                  <a:lnTo>
                    <a:pt x="104902" y="481647"/>
                  </a:lnTo>
                  <a:lnTo>
                    <a:pt x="104902" y="643058"/>
                  </a:lnTo>
                  <a:lnTo>
                    <a:pt x="0" y="562356"/>
                  </a:lnTo>
                </a:path>
                <a:path w="520064" h="746759">
                  <a:moveTo>
                    <a:pt x="122881" y="746758"/>
                  </a:moveTo>
                  <a:lnTo>
                    <a:pt x="123825" y="742461"/>
                  </a:lnTo>
                  <a:lnTo>
                    <a:pt x="125814" y="746758"/>
                  </a:lnTo>
                </a:path>
                <a:path w="520064" h="746759">
                  <a:moveTo>
                    <a:pt x="393869" y="746758"/>
                  </a:moveTo>
                  <a:lnTo>
                    <a:pt x="395858" y="742461"/>
                  </a:lnTo>
                  <a:lnTo>
                    <a:pt x="396802" y="746758"/>
                  </a:lnTo>
                </a:path>
                <a:path w="520064" h="746759">
                  <a:moveTo>
                    <a:pt x="129921" y="562356"/>
                  </a:moveTo>
                  <a:lnTo>
                    <a:pt x="133352" y="497882"/>
                  </a:lnTo>
                  <a:lnTo>
                    <a:pt x="143126" y="438698"/>
                  </a:lnTo>
                  <a:lnTo>
                    <a:pt x="158462" y="386491"/>
                  </a:lnTo>
                  <a:lnTo>
                    <a:pt x="178582" y="342947"/>
                  </a:lnTo>
                  <a:lnTo>
                    <a:pt x="202705" y="309756"/>
                  </a:lnTo>
                  <a:lnTo>
                    <a:pt x="259842" y="281178"/>
                  </a:lnTo>
                  <a:lnTo>
                    <a:pt x="289632" y="288603"/>
                  </a:lnTo>
                  <a:lnTo>
                    <a:pt x="341101" y="342947"/>
                  </a:lnTo>
                  <a:lnTo>
                    <a:pt x="361221" y="386491"/>
                  </a:lnTo>
                  <a:lnTo>
                    <a:pt x="376557" y="438698"/>
                  </a:lnTo>
                  <a:lnTo>
                    <a:pt x="386331" y="497882"/>
                  </a:lnTo>
                  <a:lnTo>
                    <a:pt x="389763" y="562356"/>
                  </a:lnTo>
                  <a:lnTo>
                    <a:pt x="386331" y="626827"/>
                  </a:lnTo>
                  <a:lnTo>
                    <a:pt x="376557" y="686011"/>
                  </a:lnTo>
                  <a:lnTo>
                    <a:pt x="361221" y="738218"/>
                  </a:lnTo>
                  <a:lnTo>
                    <a:pt x="357275" y="746758"/>
                  </a:lnTo>
                </a:path>
                <a:path w="520064" h="746759">
                  <a:moveTo>
                    <a:pt x="162408" y="746758"/>
                  </a:moveTo>
                  <a:lnTo>
                    <a:pt x="158462" y="738218"/>
                  </a:lnTo>
                  <a:lnTo>
                    <a:pt x="143126" y="686011"/>
                  </a:lnTo>
                  <a:lnTo>
                    <a:pt x="133352" y="626827"/>
                  </a:lnTo>
                  <a:lnTo>
                    <a:pt x="129921" y="562356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722876" y="6192011"/>
              <a:ext cx="480059" cy="666115"/>
            </a:xfrm>
            <a:custGeom>
              <a:avLst/>
              <a:gdLst/>
              <a:ahLst/>
              <a:cxnLst/>
              <a:rect l="l" t="t" r="r" b="b"/>
              <a:pathLst>
                <a:path w="480060" h="666115">
                  <a:moveTo>
                    <a:pt x="480060" y="396417"/>
                  </a:moveTo>
                  <a:lnTo>
                    <a:pt x="0" y="396417"/>
                  </a:lnTo>
                  <a:lnTo>
                    <a:pt x="148336" y="641419"/>
                  </a:lnTo>
                  <a:lnTo>
                    <a:pt x="144825" y="665986"/>
                  </a:lnTo>
                  <a:lnTo>
                    <a:pt x="335234" y="665986"/>
                  </a:lnTo>
                  <a:lnTo>
                    <a:pt x="331724" y="641419"/>
                  </a:lnTo>
                  <a:lnTo>
                    <a:pt x="480060" y="396417"/>
                  </a:lnTo>
                  <a:close/>
                </a:path>
                <a:path w="480060" h="666115">
                  <a:moveTo>
                    <a:pt x="240029" y="0"/>
                  </a:moveTo>
                  <a:lnTo>
                    <a:pt x="183387" y="396417"/>
                  </a:lnTo>
                  <a:lnTo>
                    <a:pt x="296672" y="396417"/>
                  </a:lnTo>
                  <a:lnTo>
                    <a:pt x="24002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22876" y="6192011"/>
              <a:ext cx="480059" cy="666115"/>
            </a:xfrm>
            <a:custGeom>
              <a:avLst/>
              <a:gdLst/>
              <a:ahLst/>
              <a:cxnLst/>
              <a:rect l="l" t="t" r="r" b="b"/>
              <a:pathLst>
                <a:path w="480060" h="666115">
                  <a:moveTo>
                    <a:pt x="0" y="396417"/>
                  </a:moveTo>
                  <a:lnTo>
                    <a:pt x="183387" y="396417"/>
                  </a:lnTo>
                  <a:lnTo>
                    <a:pt x="240029" y="0"/>
                  </a:lnTo>
                  <a:lnTo>
                    <a:pt x="296672" y="396417"/>
                  </a:lnTo>
                  <a:lnTo>
                    <a:pt x="480060" y="396417"/>
                  </a:lnTo>
                  <a:lnTo>
                    <a:pt x="331724" y="641419"/>
                  </a:lnTo>
                  <a:lnTo>
                    <a:pt x="335234" y="665986"/>
                  </a:lnTo>
                </a:path>
                <a:path w="480060" h="666115">
                  <a:moveTo>
                    <a:pt x="144825" y="665986"/>
                  </a:moveTo>
                  <a:lnTo>
                    <a:pt x="148336" y="641419"/>
                  </a:lnTo>
                  <a:lnTo>
                    <a:pt x="0" y="396417"/>
                  </a:lnTo>
                </a:path>
              </a:pathLst>
            </a:custGeom>
            <a:ln w="914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453132" y="808482"/>
            <a:ext cx="7012940" cy="142049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84785" marR="115570" indent="-172720">
              <a:lnSpc>
                <a:spcPct val="99500"/>
              </a:lnSpc>
              <a:spcBef>
                <a:spcPts val="115"/>
              </a:spcBef>
            </a:pPr>
            <a:r>
              <a:rPr sz="2400" b="1" spc="-5" dirty="0">
                <a:latin typeface="Times New Roman"/>
                <a:cs typeface="Times New Roman"/>
              </a:rPr>
              <a:t>When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we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measure </a:t>
            </a:r>
            <a:r>
              <a:rPr sz="2400" b="1" spc="-5" dirty="0">
                <a:latin typeface="Times New Roman"/>
                <a:cs typeface="Times New Roman"/>
              </a:rPr>
              <a:t>the</a:t>
            </a:r>
            <a:r>
              <a:rPr sz="2400" b="1" dirty="0">
                <a:latin typeface="Times New Roman"/>
                <a:cs typeface="Times New Roman"/>
              </a:rPr>
              <a:t> energy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density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 </a:t>
            </a:r>
            <a:r>
              <a:rPr sz="2400" b="1" spc="-5" dirty="0">
                <a:latin typeface="Times New Roman"/>
                <a:cs typeface="Times New Roman"/>
              </a:rPr>
              <a:t>dark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energy,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w</a:t>
            </a:r>
            <a:r>
              <a:rPr sz="2400" b="1" dirty="0">
                <a:latin typeface="Times New Roman"/>
                <a:cs typeface="Times New Roman"/>
              </a:rPr>
              <a:t>e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ne</a:t>
            </a:r>
            <a:r>
              <a:rPr sz="2400" b="1" dirty="0">
                <a:latin typeface="Times New Roman"/>
                <a:cs typeface="Times New Roman"/>
              </a:rPr>
              <a:t>e</a:t>
            </a:r>
            <a:r>
              <a:rPr sz="2400" b="1" spc="-5" dirty="0">
                <a:latin typeface="Times New Roman"/>
                <a:cs typeface="Times New Roman"/>
              </a:rPr>
              <a:t>d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3200" b="1" spc="5" dirty="0">
                <a:latin typeface="Times New Roman"/>
                <a:cs typeface="Times New Roman"/>
              </a:rPr>
              <a:t>“</a:t>
            </a:r>
            <a:r>
              <a:rPr sz="3200" b="1" dirty="0">
                <a:solidFill>
                  <a:srgbClr val="C0504D"/>
                </a:solidFill>
                <a:latin typeface="Times New Roman"/>
                <a:cs typeface="Times New Roman"/>
              </a:rPr>
              <a:t>distanc</a:t>
            </a:r>
            <a:r>
              <a:rPr sz="3200" b="1" spc="10" dirty="0">
                <a:solidFill>
                  <a:srgbClr val="C0504D"/>
                </a:solidFill>
                <a:latin typeface="Times New Roman"/>
                <a:cs typeface="Times New Roman"/>
              </a:rPr>
              <a:t>e</a:t>
            </a:r>
            <a:r>
              <a:rPr sz="3200" b="1" dirty="0">
                <a:latin typeface="Times New Roman"/>
                <a:cs typeface="Times New Roman"/>
              </a:rPr>
              <a:t>”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and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3200" b="1" spc="5" dirty="0">
                <a:latin typeface="Times New Roman"/>
                <a:cs typeface="Times New Roman"/>
              </a:rPr>
              <a:t>“</a:t>
            </a:r>
            <a:r>
              <a:rPr sz="3200" b="1" spc="-55" dirty="0">
                <a:solidFill>
                  <a:srgbClr val="C00000"/>
                </a:solidFill>
                <a:latin typeface="Times New Roman"/>
                <a:cs typeface="Times New Roman"/>
              </a:rPr>
              <a:t>r</a:t>
            </a:r>
            <a:r>
              <a:rPr sz="3200" b="1" dirty="0">
                <a:solidFill>
                  <a:srgbClr val="C00000"/>
                </a:solidFill>
                <a:latin typeface="Times New Roman"/>
                <a:cs typeface="Times New Roman"/>
              </a:rPr>
              <a:t>edshif</a:t>
            </a:r>
            <a:r>
              <a:rPr sz="32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t</a:t>
            </a:r>
            <a:r>
              <a:rPr sz="3200" b="1" dirty="0">
                <a:latin typeface="Times New Roman"/>
                <a:cs typeface="Times New Roman"/>
              </a:rPr>
              <a:t>”</a:t>
            </a:r>
            <a:r>
              <a:rPr sz="3200" b="1" spc="-229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ela</a:t>
            </a:r>
            <a:r>
              <a:rPr sz="2400" b="1" spc="5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Times New Roman"/>
                <a:cs typeface="Times New Roman"/>
              </a:rPr>
              <a:t>ion.</a:t>
            </a:r>
            <a:endParaRPr sz="2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4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z</a:t>
            </a:r>
            <a:r>
              <a:rPr sz="18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18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8.2</a:t>
            </a:r>
            <a:r>
              <a:rPr sz="18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532880" y="3376041"/>
            <a:ext cx="859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1.755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6865" y="795551"/>
            <a:ext cx="5899353" cy="253893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00776" y="42659"/>
            <a:ext cx="8716010" cy="934719"/>
            <a:chOff x="1700776" y="42659"/>
            <a:chExt cx="8716010" cy="93471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0776" y="124897"/>
              <a:ext cx="8715771" cy="5716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41675" y="42659"/>
              <a:ext cx="6632448" cy="9342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8884" y="143255"/>
              <a:ext cx="8644128" cy="49987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38883" y="143255"/>
            <a:ext cx="8644255" cy="500380"/>
          </a:xfrm>
          <a:prstGeom prst="rect">
            <a:avLst/>
          </a:prstGeom>
          <a:ln w="9144">
            <a:solidFill>
              <a:srgbClr val="497DBA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635" algn="ctr">
              <a:lnSpc>
                <a:spcPts val="3704"/>
              </a:lnSpc>
              <a:spcBef>
                <a:spcPts val="229"/>
              </a:spcBef>
              <a:tabLst>
                <a:tab pos="1039494" algn="l"/>
              </a:tabLst>
            </a:pPr>
            <a:r>
              <a:rPr sz="3200" dirty="0">
                <a:solidFill>
                  <a:srgbClr val="C0504D"/>
                </a:solidFill>
                <a:latin typeface="Times New Roman"/>
                <a:cs typeface="Times New Roman"/>
              </a:rPr>
              <a:t>GRB	LUMINOSITY</a:t>
            </a:r>
            <a:r>
              <a:rPr sz="3200" spc="-18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3200" spc="-40" dirty="0">
                <a:solidFill>
                  <a:srgbClr val="C0504D"/>
                </a:solidFill>
                <a:latin typeface="Times New Roman"/>
                <a:cs typeface="Times New Roman"/>
              </a:rPr>
              <a:t>INDICATORS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2283" y="4013720"/>
            <a:ext cx="2223135" cy="412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85"/>
              </a:lnSpc>
              <a:spcBef>
                <a:spcPts val="95"/>
              </a:spcBef>
            </a:pPr>
            <a:r>
              <a:rPr sz="1600" b="1" spc="-15" dirty="0">
                <a:latin typeface="Times New Roman"/>
                <a:cs typeface="Times New Roman"/>
              </a:rPr>
              <a:t>MINIMUM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RISE </a:t>
            </a:r>
            <a:r>
              <a:rPr sz="1600" b="1" spc="-10" dirty="0">
                <a:latin typeface="Times New Roman"/>
                <a:cs typeface="Times New Roman"/>
              </a:rPr>
              <a:t>TIME: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ts val="1165"/>
              </a:lnSpc>
            </a:pPr>
            <a:r>
              <a:rPr sz="1000" spc="-5" dirty="0">
                <a:latin typeface="Times New Roman"/>
                <a:cs typeface="Times New Roman"/>
              </a:rPr>
              <a:t>(fastest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time </a:t>
            </a:r>
            <a:r>
              <a:rPr sz="1000" spc="-10" dirty="0">
                <a:latin typeface="Times New Roman"/>
                <a:cs typeface="Times New Roman"/>
              </a:rPr>
              <a:t>over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which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GRB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brightens)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93402" y="4013720"/>
            <a:ext cx="2338070" cy="412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85"/>
              </a:lnSpc>
              <a:spcBef>
                <a:spcPts val="95"/>
              </a:spcBef>
            </a:pPr>
            <a:r>
              <a:rPr sz="1600" b="1" spc="-15" dirty="0">
                <a:latin typeface="Times New Roman"/>
                <a:cs typeface="Times New Roman"/>
              </a:rPr>
              <a:t>NUMBER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OF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PEAKS: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ts val="1165"/>
              </a:lnSpc>
            </a:pPr>
            <a:r>
              <a:rPr sz="1000" spc="-5" dirty="0">
                <a:latin typeface="Times New Roman"/>
                <a:cs typeface="Times New Roman"/>
              </a:rPr>
              <a:t>(how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many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isolated significant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local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maxima)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71680" y="4506409"/>
            <a:ext cx="2526665" cy="2001520"/>
            <a:chOff x="4871680" y="4506409"/>
            <a:chExt cx="2526665" cy="200152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71680" y="4506409"/>
              <a:ext cx="2526202" cy="200104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758751" y="4580216"/>
              <a:ext cx="50800" cy="1169670"/>
            </a:xfrm>
            <a:custGeom>
              <a:avLst/>
              <a:gdLst/>
              <a:ahLst/>
              <a:cxnLst/>
              <a:rect l="l" t="t" r="r" b="b"/>
              <a:pathLst>
                <a:path w="50800" h="1169670">
                  <a:moveTo>
                    <a:pt x="0" y="1169661"/>
                  </a:moveTo>
                  <a:lnTo>
                    <a:pt x="0" y="0"/>
                  </a:lnTo>
                </a:path>
                <a:path w="50800" h="1169670">
                  <a:moveTo>
                    <a:pt x="50473" y="606726"/>
                  </a:moveTo>
                  <a:lnTo>
                    <a:pt x="50473" y="0"/>
                  </a:lnTo>
                </a:path>
              </a:pathLst>
            </a:custGeom>
            <a:ln w="9491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75783" y="4650663"/>
              <a:ext cx="170349" cy="7615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96606" y="4650663"/>
              <a:ext cx="170349" cy="7615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975505" y="4554697"/>
            <a:ext cx="393700" cy="38417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1380"/>
              </a:lnSpc>
              <a:spcBef>
                <a:spcPts val="195"/>
              </a:spcBef>
            </a:pPr>
            <a:r>
              <a:rPr sz="1200" spc="-10" dirty="0">
                <a:latin typeface="Times New Roman"/>
                <a:cs typeface="Times New Roman"/>
              </a:rPr>
              <a:t>RISE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-35" dirty="0">
                <a:latin typeface="Times New Roman"/>
                <a:cs typeface="Times New Roman"/>
              </a:rPr>
              <a:t>I</a:t>
            </a:r>
            <a:r>
              <a:rPr sz="1200" spc="-15" dirty="0">
                <a:latin typeface="Times New Roman"/>
                <a:cs typeface="Times New Roman"/>
              </a:rPr>
              <a:t>ME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014935" y="4508412"/>
            <a:ext cx="2602940" cy="2040196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8891585" y="4527280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67638" y="5099100"/>
            <a:ext cx="2660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7" baseline="-9259" dirty="0">
                <a:latin typeface="Times New Roman"/>
                <a:cs typeface="Times New Roman"/>
              </a:rPr>
              <a:t>2</a:t>
            </a:r>
            <a:r>
              <a:rPr sz="1800" spc="-82" baseline="-9259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09789" y="4654083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4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800" spc="-7" baseline="-37037" dirty="0">
                <a:latin typeface="Times New Roman"/>
                <a:cs typeface="Times New Roman"/>
              </a:rPr>
              <a:t>5</a:t>
            </a:r>
            <a:endParaRPr sz="1800" baseline="-37037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838224" y="4756135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6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-20423" y="3992393"/>
            <a:ext cx="959485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30"/>
              </a:spcBef>
            </a:pPr>
            <a:r>
              <a:rPr sz="1550" b="1" spc="40" dirty="0">
                <a:latin typeface="Times New Roman"/>
                <a:cs typeface="Times New Roman"/>
              </a:rPr>
              <a:t>E</a:t>
            </a:r>
            <a:r>
              <a:rPr sz="1550" b="1" spc="30" dirty="0">
                <a:latin typeface="Times New Roman"/>
                <a:cs typeface="Times New Roman"/>
              </a:rPr>
              <a:t>N</a:t>
            </a:r>
            <a:r>
              <a:rPr sz="1550" b="1" spc="15" dirty="0">
                <a:latin typeface="Times New Roman"/>
                <a:cs typeface="Times New Roman"/>
              </a:rPr>
              <a:t>E</a:t>
            </a:r>
            <a:r>
              <a:rPr sz="1550" b="1" spc="30" dirty="0">
                <a:latin typeface="Times New Roman"/>
                <a:cs typeface="Times New Roman"/>
              </a:rPr>
              <a:t>R</a:t>
            </a:r>
            <a:r>
              <a:rPr sz="1550" b="1" spc="15" dirty="0">
                <a:latin typeface="Times New Roman"/>
                <a:cs typeface="Times New Roman"/>
              </a:rPr>
              <a:t>G</a:t>
            </a:r>
            <a:r>
              <a:rPr sz="1550" b="1" spc="20" dirty="0">
                <a:latin typeface="Times New Roman"/>
                <a:cs typeface="Times New Roman"/>
              </a:rPr>
              <a:t>Y: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53155" y="3992393"/>
            <a:ext cx="2143760" cy="4197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20" dirty="0">
                <a:latin typeface="Times New Roman"/>
                <a:cs typeface="Times New Roman"/>
              </a:rPr>
              <a:t>TIME</a:t>
            </a:r>
            <a:r>
              <a:rPr sz="1550" b="1" spc="-5" dirty="0">
                <a:latin typeface="Times New Roman"/>
                <a:cs typeface="Times New Roman"/>
              </a:rPr>
              <a:t> </a:t>
            </a:r>
            <a:r>
              <a:rPr sz="1550" b="1" spc="5" dirty="0">
                <a:latin typeface="Times New Roman"/>
                <a:cs typeface="Times New Roman"/>
              </a:rPr>
              <a:t>OF</a:t>
            </a:r>
            <a:r>
              <a:rPr sz="1550" b="1" spc="15" dirty="0">
                <a:latin typeface="Times New Roman"/>
                <a:cs typeface="Times New Roman"/>
              </a:rPr>
              <a:t> </a:t>
            </a:r>
            <a:r>
              <a:rPr sz="1550" b="1" spc="5" dirty="0">
                <a:latin typeface="Times New Roman"/>
                <a:cs typeface="Times New Roman"/>
              </a:rPr>
              <a:t>JET</a:t>
            </a:r>
            <a:r>
              <a:rPr sz="1550" b="1" spc="-50" dirty="0">
                <a:latin typeface="Times New Roman"/>
                <a:cs typeface="Times New Roman"/>
              </a:rPr>
              <a:t> </a:t>
            </a:r>
            <a:r>
              <a:rPr sz="1550" b="1" spc="30" dirty="0">
                <a:latin typeface="Times New Roman"/>
                <a:cs typeface="Times New Roman"/>
              </a:rPr>
              <a:t>BREAK:</a:t>
            </a: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950" spc="10" dirty="0">
                <a:latin typeface="Times New Roman"/>
                <a:cs typeface="Times New Roman"/>
              </a:rPr>
              <a:t>(when</a:t>
            </a:r>
            <a:r>
              <a:rPr sz="950" spc="20" dirty="0">
                <a:latin typeface="Times New Roman"/>
                <a:cs typeface="Times New Roman"/>
              </a:rPr>
              <a:t> </a:t>
            </a:r>
            <a:r>
              <a:rPr sz="950" spc="10" dirty="0">
                <a:latin typeface="Times New Roman"/>
                <a:cs typeface="Times New Roman"/>
              </a:rPr>
              <a:t>afterglow</a:t>
            </a:r>
            <a:r>
              <a:rPr sz="950" spc="-25" dirty="0">
                <a:latin typeface="Times New Roman"/>
                <a:cs typeface="Times New Roman"/>
              </a:rPr>
              <a:t> </a:t>
            </a:r>
            <a:r>
              <a:rPr sz="950" spc="15" dirty="0">
                <a:latin typeface="Times New Roman"/>
                <a:cs typeface="Times New Roman"/>
              </a:rPr>
              <a:t>fading</a:t>
            </a:r>
            <a:r>
              <a:rPr sz="950" spc="-40" dirty="0">
                <a:latin typeface="Times New Roman"/>
                <a:cs typeface="Times New Roman"/>
              </a:rPr>
              <a:t> </a:t>
            </a:r>
            <a:r>
              <a:rPr sz="950" spc="20" dirty="0">
                <a:latin typeface="Times New Roman"/>
                <a:cs typeface="Times New Roman"/>
              </a:rPr>
              <a:t>speeds</a:t>
            </a:r>
            <a:r>
              <a:rPr sz="950" spc="10" dirty="0">
                <a:latin typeface="Times New Roman"/>
                <a:cs typeface="Times New Roman"/>
              </a:rPr>
              <a:t> up)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305" y="4236070"/>
            <a:ext cx="1237615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20" dirty="0">
                <a:latin typeface="Times New Roman"/>
                <a:cs typeface="Times New Roman"/>
              </a:rPr>
              <a:t>st</a:t>
            </a:r>
            <a:r>
              <a:rPr sz="950" spc="-40" dirty="0">
                <a:latin typeface="Times New Roman"/>
                <a:cs typeface="Times New Roman"/>
              </a:rPr>
              <a:t> </a:t>
            </a:r>
            <a:r>
              <a:rPr sz="950" spc="10" dirty="0">
                <a:latin typeface="Times New Roman"/>
                <a:cs typeface="Times New Roman"/>
              </a:rPr>
              <a:t>flux</a:t>
            </a:r>
            <a:r>
              <a:rPr sz="950" spc="-40" dirty="0">
                <a:latin typeface="Times New Roman"/>
                <a:cs typeface="Times New Roman"/>
              </a:rPr>
              <a:t> </a:t>
            </a:r>
            <a:r>
              <a:rPr sz="950" spc="10" dirty="0">
                <a:latin typeface="Times New Roman"/>
                <a:cs typeface="Times New Roman"/>
              </a:rPr>
              <a:t>{like</a:t>
            </a:r>
            <a:r>
              <a:rPr sz="950" spc="30" dirty="0">
                <a:latin typeface="Times New Roman"/>
                <a:cs typeface="Times New Roman"/>
              </a:rPr>
              <a:t> </a:t>
            </a:r>
            <a:r>
              <a:rPr sz="950" spc="10" dirty="0">
                <a:latin typeface="Times New Roman"/>
                <a:cs typeface="Times New Roman"/>
              </a:rPr>
              <a:t>the </a:t>
            </a:r>
            <a:r>
              <a:rPr sz="950" spc="5" dirty="0">
                <a:latin typeface="Times New Roman"/>
                <a:cs typeface="Times New Roman"/>
              </a:rPr>
              <a:t>'color'})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6483019"/>
            <a:ext cx="1043940" cy="18415"/>
          </a:xfrm>
          <a:custGeom>
            <a:avLst/>
            <a:gdLst/>
            <a:ahLst/>
            <a:cxnLst/>
            <a:rect l="l" t="t" r="r" b="b"/>
            <a:pathLst>
              <a:path w="1043940" h="18414">
                <a:moveTo>
                  <a:pt x="1043901" y="0"/>
                </a:moveTo>
                <a:lnTo>
                  <a:pt x="0" y="0"/>
                </a:lnTo>
                <a:lnTo>
                  <a:pt x="0" y="17995"/>
                </a:lnTo>
                <a:lnTo>
                  <a:pt x="1043901" y="17995"/>
                </a:lnTo>
                <a:lnTo>
                  <a:pt x="1043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-10661" y="4527756"/>
            <a:ext cx="913130" cy="1586865"/>
            <a:chOff x="-10661" y="4527756"/>
            <a:chExt cx="913130" cy="1586865"/>
          </a:xfrm>
        </p:grpSpPr>
        <p:sp>
          <p:nvSpPr>
            <p:cNvPr id="26" name="object 26"/>
            <p:cNvSpPr/>
            <p:nvPr/>
          </p:nvSpPr>
          <p:spPr>
            <a:xfrm>
              <a:off x="0" y="4527756"/>
              <a:ext cx="901065" cy="3175"/>
            </a:xfrm>
            <a:custGeom>
              <a:avLst/>
              <a:gdLst/>
              <a:ahLst/>
              <a:cxnLst/>
              <a:rect l="l" t="t" r="r" b="b"/>
              <a:pathLst>
                <a:path w="901065" h="3175">
                  <a:moveTo>
                    <a:pt x="900664" y="0"/>
                  </a:moveTo>
                  <a:lnTo>
                    <a:pt x="0" y="0"/>
                  </a:lnTo>
                  <a:lnTo>
                    <a:pt x="0" y="3102"/>
                  </a:lnTo>
                  <a:lnTo>
                    <a:pt x="900664" y="3102"/>
                  </a:lnTo>
                  <a:lnTo>
                    <a:pt x="9006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00664" y="4529307"/>
              <a:ext cx="0" cy="1551940"/>
            </a:xfrm>
            <a:custGeom>
              <a:avLst/>
              <a:gdLst/>
              <a:ahLst/>
              <a:cxnLst/>
              <a:rect l="l" t="t" r="r" b="b"/>
              <a:pathLst>
                <a:path h="1551939">
                  <a:moveTo>
                    <a:pt x="0" y="0"/>
                  </a:moveTo>
                  <a:lnTo>
                    <a:pt x="0" y="155136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0" y="6079121"/>
              <a:ext cx="901065" cy="3175"/>
            </a:xfrm>
            <a:custGeom>
              <a:avLst/>
              <a:gdLst/>
              <a:ahLst/>
              <a:cxnLst/>
              <a:rect l="l" t="t" r="r" b="b"/>
              <a:pathLst>
                <a:path w="901065" h="3175">
                  <a:moveTo>
                    <a:pt x="900658" y="0"/>
                  </a:moveTo>
                  <a:lnTo>
                    <a:pt x="0" y="0"/>
                  </a:lnTo>
                  <a:lnTo>
                    <a:pt x="0" y="3111"/>
                  </a:lnTo>
                  <a:lnTo>
                    <a:pt x="900658" y="3111"/>
                  </a:lnTo>
                  <a:lnTo>
                    <a:pt x="9006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00665" y="6080671"/>
              <a:ext cx="0" cy="33655"/>
            </a:xfrm>
            <a:custGeom>
              <a:avLst/>
              <a:gdLst/>
              <a:ahLst/>
              <a:cxnLst/>
              <a:rect l="l" t="t" r="r" b="b"/>
              <a:pathLst>
                <a:path h="33654">
                  <a:moveTo>
                    <a:pt x="0" y="3353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493" y="508691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84"/>
                  </a:moveTo>
                  <a:lnTo>
                    <a:pt x="9168" y="158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493" y="508691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3110" y="-9152"/>
                  </a:moveTo>
                  <a:lnTo>
                    <a:pt x="3110" y="9152"/>
                  </a:lnTo>
                </a:path>
              </a:pathLst>
            </a:custGeom>
            <a:ln w="622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726" y="5086914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772" y="5086914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396" y="-9152"/>
                  </a:moveTo>
                  <a:lnTo>
                    <a:pt x="139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565" y="5083872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3041"/>
                  </a:moveTo>
                  <a:lnTo>
                    <a:pt x="3173" y="0"/>
                  </a:lnTo>
                </a:path>
              </a:pathLst>
            </a:custGeom>
            <a:ln w="2422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739" y="5083872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6785" y="508387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3110" y="-9152"/>
                  </a:moveTo>
                  <a:lnTo>
                    <a:pt x="3110" y="9152"/>
                  </a:lnTo>
                </a:path>
              </a:pathLst>
            </a:custGeom>
            <a:ln w="622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005" y="507471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005" y="508387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2983" y="-9152"/>
                  </a:moveTo>
                  <a:lnTo>
                    <a:pt x="2983" y="9152"/>
                  </a:lnTo>
                </a:path>
              </a:pathLst>
            </a:custGeom>
            <a:ln w="596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8971" y="5081084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2788"/>
                  </a:moveTo>
                  <a:lnTo>
                    <a:pt x="3046" y="0"/>
                  </a:lnTo>
                </a:path>
              </a:pathLst>
            </a:custGeom>
            <a:ln w="24219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2018" y="507193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2018" y="508108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3110" y="-9152"/>
                  </a:moveTo>
                  <a:lnTo>
                    <a:pt x="3110" y="9152"/>
                  </a:lnTo>
                </a:path>
              </a:pathLst>
            </a:custGeom>
            <a:ln w="622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8238" y="5081084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396" y="-9152"/>
                  </a:moveTo>
                  <a:lnTo>
                    <a:pt x="139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1031" y="5081084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204" y="50810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830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204" y="508108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3046" y="-9152"/>
                  </a:moveTo>
                  <a:lnTo>
                    <a:pt x="3046" y="9152"/>
                  </a:lnTo>
                </a:path>
              </a:pathLst>
            </a:custGeom>
            <a:ln w="609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297" y="5081084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3471" y="5077916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84"/>
                  </a:moveTo>
                  <a:lnTo>
                    <a:pt x="9168" y="158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3471" y="507791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2919" y="-9152"/>
                  </a:moveTo>
                  <a:lnTo>
                    <a:pt x="2919" y="9152"/>
                  </a:lnTo>
                </a:path>
              </a:pathLst>
            </a:custGeom>
            <a:ln w="5839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9310" y="5077916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2483" y="5077916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5530" y="5068763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5530" y="5077916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8703" y="507791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2919" y="-9152"/>
                  </a:moveTo>
                  <a:lnTo>
                    <a:pt x="2919" y="9152"/>
                  </a:lnTo>
                </a:path>
              </a:pathLst>
            </a:custGeom>
            <a:ln w="5839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4543" y="5068763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4543" y="5077916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7716" y="5077916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046" y="3168"/>
                  </a:lnTo>
                </a:path>
              </a:pathLst>
            </a:custGeom>
            <a:ln w="24222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0763" y="5081084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3936" y="5081084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6983" y="5081084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396" y="-9152"/>
                  </a:moveTo>
                  <a:lnTo>
                    <a:pt x="139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9775" y="5081084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2949" y="5081084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5995" y="5081084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9169" y="507193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9169" y="508108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2919" y="-9152"/>
                  </a:moveTo>
                  <a:lnTo>
                    <a:pt x="2919" y="9152"/>
                  </a:lnTo>
                </a:path>
              </a:pathLst>
            </a:custGeom>
            <a:ln w="5839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5008" y="5081084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173" y="2788"/>
                  </a:lnTo>
                </a:path>
              </a:pathLst>
            </a:custGeom>
            <a:ln w="2421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8182" y="507471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8182" y="5083872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11228" y="5083872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4402" y="5083872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7448" y="5083872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396" y="-9152"/>
                  </a:moveTo>
                  <a:lnTo>
                    <a:pt x="139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20241" y="508387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20"/>
                  </a:moveTo>
                  <a:lnTo>
                    <a:pt x="9168" y="1520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20241" y="5086914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23414" y="5086914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26461" y="5086914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29634" y="5086914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046" y="3168"/>
                  </a:lnTo>
                </a:path>
              </a:pathLst>
            </a:custGeom>
            <a:ln w="24222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32681" y="5090082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396" y="-9152"/>
                  </a:moveTo>
                  <a:lnTo>
                    <a:pt x="139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35474" y="5090082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38647" y="5090082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41694" y="508092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41694" y="5090082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44867" y="5090082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47914" y="5090082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173" y="3041"/>
                  </a:lnTo>
                </a:path>
              </a:pathLst>
            </a:custGeom>
            <a:ln w="2422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51087" y="508397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51087" y="5093124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396" y="-9152"/>
                  </a:moveTo>
                  <a:lnTo>
                    <a:pt x="139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53880" y="5093124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046" y="3168"/>
                  </a:lnTo>
                </a:path>
              </a:pathLst>
            </a:custGeom>
            <a:ln w="24222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56926" y="5096292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60100" y="5096292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63146" y="509629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20"/>
                  </a:moveTo>
                  <a:lnTo>
                    <a:pt x="9168" y="1520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63146" y="5099333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66320" y="5099333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2792" y="2788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69112" y="5102121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72159" y="510212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830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72159" y="5102121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75333" y="5102121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78379" y="510212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173" y="3168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81553" y="5105290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396" y="-9152"/>
                  </a:moveTo>
                  <a:lnTo>
                    <a:pt x="139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84345" y="509613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84345" y="5105290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046" y="3041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87392" y="509917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87392" y="510833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173" y="3168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90565" y="5111499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93612" y="5111499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96785" y="510234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96785" y="5111499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2792" y="3041"/>
                  </a:lnTo>
                </a:path>
              </a:pathLst>
            </a:custGeom>
            <a:ln w="2422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99578" y="5114541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02624" y="511454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173" y="2788"/>
                  </a:lnTo>
                </a:path>
              </a:pathLst>
            </a:custGeom>
            <a:ln w="2421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05798" y="510817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05798" y="5117329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046" y="3168"/>
                  </a:lnTo>
                </a:path>
              </a:pathLst>
            </a:custGeom>
            <a:ln w="24222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08845" y="5120497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12018" y="5120497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20"/>
                  </a:moveTo>
                  <a:lnTo>
                    <a:pt x="9168" y="1520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12018" y="5123539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396" y="-9152"/>
                  </a:moveTo>
                  <a:lnTo>
                    <a:pt x="139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14811" y="5123539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17857" y="511438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17857" y="5123539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0"/>
                  </a:moveTo>
                  <a:lnTo>
                    <a:pt x="3173" y="3168"/>
                  </a:lnTo>
                </a:path>
                <a:path w="6350" h="6350">
                  <a:moveTo>
                    <a:pt x="3173" y="3168"/>
                  </a:moveTo>
                  <a:lnTo>
                    <a:pt x="6220" y="6209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24077" y="5129748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27251" y="5129748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84"/>
                  </a:moveTo>
                  <a:lnTo>
                    <a:pt x="9168" y="158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27251" y="512376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27251" y="5132917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30297" y="5132917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396" y="-9152"/>
                  </a:moveTo>
                  <a:lnTo>
                    <a:pt x="139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33090" y="5132917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0"/>
                  </a:moveTo>
                  <a:lnTo>
                    <a:pt x="3173" y="2788"/>
                  </a:lnTo>
                </a:path>
                <a:path w="6350" h="6350">
                  <a:moveTo>
                    <a:pt x="3173" y="2788"/>
                  </a:moveTo>
                  <a:lnTo>
                    <a:pt x="6220" y="5829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39310" y="5129593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39310" y="5138746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84"/>
                  </a:moveTo>
                  <a:lnTo>
                    <a:pt x="9168" y="158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39310" y="5141914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42483" y="5141914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046" y="3041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45530" y="5144956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396" y="-9152"/>
                  </a:moveTo>
                  <a:lnTo>
                    <a:pt x="139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48323" y="5135803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48323" y="5144956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84"/>
                  </a:moveTo>
                  <a:lnTo>
                    <a:pt x="9168" y="158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48323" y="5148124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173" y="2788"/>
                  </a:lnTo>
                </a:path>
              </a:pathLst>
            </a:custGeom>
            <a:ln w="2421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51496" y="5150912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54543" y="5150912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0"/>
                  </a:moveTo>
                  <a:lnTo>
                    <a:pt x="3173" y="3041"/>
                  </a:lnTo>
                </a:path>
                <a:path w="6350" h="6350">
                  <a:moveTo>
                    <a:pt x="3173" y="3041"/>
                  </a:moveTo>
                  <a:lnTo>
                    <a:pt x="6220" y="6209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60763" y="5157122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2792" y="3041"/>
                  </a:lnTo>
                </a:path>
              </a:pathLst>
            </a:custGeom>
            <a:ln w="2422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63555" y="5160163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66729" y="5160163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046" y="3168"/>
                  </a:lnTo>
                </a:path>
              </a:pathLst>
            </a:custGeom>
            <a:ln w="24222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69775" y="5163331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20"/>
                  </a:moveTo>
                  <a:lnTo>
                    <a:pt x="9168" y="1520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69775" y="5166373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72822" y="5157220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72822" y="5166373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173" y="2788"/>
                  </a:lnTo>
                </a:path>
              </a:pathLst>
            </a:custGeom>
            <a:ln w="2421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75996" y="516000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75996" y="5169161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0"/>
                  </a:moveTo>
                  <a:lnTo>
                    <a:pt x="2792" y="3168"/>
                  </a:lnTo>
                </a:path>
                <a:path w="6350" h="6350">
                  <a:moveTo>
                    <a:pt x="2792" y="3168"/>
                  </a:moveTo>
                  <a:lnTo>
                    <a:pt x="5839" y="6209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81835" y="5175371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84"/>
                  </a:moveTo>
                  <a:lnTo>
                    <a:pt x="9168" y="158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81835" y="516938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81835" y="5178539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85008" y="5178539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0"/>
                  </a:moveTo>
                  <a:lnTo>
                    <a:pt x="3046" y="3041"/>
                  </a:lnTo>
                </a:path>
                <a:path w="6350" h="6350">
                  <a:moveTo>
                    <a:pt x="3046" y="3041"/>
                  </a:moveTo>
                  <a:lnTo>
                    <a:pt x="6220" y="5829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91228" y="517521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91228" y="518436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2792" y="3168"/>
                  </a:lnTo>
                </a:path>
              </a:pathLst>
            </a:custGeom>
            <a:ln w="24224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94021" y="517838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94021" y="5187537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046" y="3041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97067" y="518142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97067" y="5190578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0"/>
                  </a:moveTo>
                  <a:lnTo>
                    <a:pt x="3173" y="3168"/>
                  </a:lnTo>
                </a:path>
                <a:path w="6350" h="6350">
                  <a:moveTo>
                    <a:pt x="3173" y="3168"/>
                  </a:moveTo>
                  <a:lnTo>
                    <a:pt x="6220" y="6209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303287" y="5196788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84"/>
                  </a:moveTo>
                  <a:lnTo>
                    <a:pt x="9168" y="158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303287" y="5190803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303287" y="5199956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06461" y="5199956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2792" y="2788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09254" y="520274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20"/>
                  </a:moveTo>
                  <a:lnTo>
                    <a:pt x="9168" y="1520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09254" y="5205786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0"/>
                  </a:moveTo>
                  <a:lnTo>
                    <a:pt x="3046" y="3168"/>
                  </a:lnTo>
                </a:path>
                <a:path w="6350" h="6350">
                  <a:moveTo>
                    <a:pt x="3046" y="3168"/>
                  </a:moveTo>
                  <a:lnTo>
                    <a:pt x="6220" y="6209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15474" y="5211995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0"/>
                  </a:moveTo>
                  <a:lnTo>
                    <a:pt x="3046" y="3168"/>
                  </a:lnTo>
                </a:path>
                <a:path w="6350" h="6350">
                  <a:moveTo>
                    <a:pt x="3046" y="3168"/>
                  </a:moveTo>
                  <a:lnTo>
                    <a:pt x="6220" y="5956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21694" y="521795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20"/>
                  </a:moveTo>
                  <a:lnTo>
                    <a:pt x="9168" y="1520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21694" y="5220993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24740" y="5211840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24740" y="522099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84"/>
                  </a:moveTo>
                  <a:lnTo>
                    <a:pt x="9168" y="158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24740" y="5224161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0"/>
                  </a:moveTo>
                  <a:lnTo>
                    <a:pt x="2792" y="3041"/>
                  </a:lnTo>
                </a:path>
                <a:path w="6350" h="6350">
                  <a:moveTo>
                    <a:pt x="2792" y="3041"/>
                  </a:moveTo>
                  <a:lnTo>
                    <a:pt x="5966" y="6209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30706" y="5230371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20"/>
                  </a:moveTo>
                  <a:lnTo>
                    <a:pt x="9168" y="1520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30706" y="5233413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33753" y="5233413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36926" y="523341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394"/>
                  </a:moveTo>
                  <a:lnTo>
                    <a:pt x="9168" y="139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36926" y="5236201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84"/>
                  </a:moveTo>
                  <a:lnTo>
                    <a:pt x="9168" y="158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36926" y="5239369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046" y="3041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39973" y="523325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39973" y="524241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0"/>
                  </a:moveTo>
                  <a:lnTo>
                    <a:pt x="2792" y="3168"/>
                  </a:lnTo>
                </a:path>
                <a:path w="6350" h="6350">
                  <a:moveTo>
                    <a:pt x="2792" y="3168"/>
                  </a:moveTo>
                  <a:lnTo>
                    <a:pt x="5966" y="6209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45939" y="523946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45939" y="5248620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394"/>
                  </a:moveTo>
                  <a:lnTo>
                    <a:pt x="9168" y="139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45939" y="525140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046" y="3168"/>
                  </a:lnTo>
                </a:path>
              </a:pathLst>
            </a:custGeom>
            <a:ln w="24222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48986" y="5245423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48986" y="5254576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0"/>
                  </a:moveTo>
                  <a:lnTo>
                    <a:pt x="3173" y="3041"/>
                  </a:lnTo>
                </a:path>
                <a:path w="6350" h="6350">
                  <a:moveTo>
                    <a:pt x="3173" y="3041"/>
                  </a:moveTo>
                  <a:lnTo>
                    <a:pt x="6220" y="6209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55206" y="5260786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20"/>
                  </a:moveTo>
                  <a:lnTo>
                    <a:pt x="9168" y="1520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55206" y="5263827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2792" y="3168"/>
                  </a:lnTo>
                </a:path>
              </a:pathLst>
            </a:custGeom>
            <a:ln w="24224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57998" y="5257843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57998" y="5266996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394"/>
                  </a:moveTo>
                  <a:lnTo>
                    <a:pt x="9168" y="139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57998" y="5269784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61172" y="526978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61172" y="5272889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046" y="3104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64218" y="5275993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67392" y="527599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67392" y="527909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046" y="3104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70438" y="528220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394"/>
                  </a:moveTo>
                  <a:lnTo>
                    <a:pt x="9168" y="139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70438" y="5284991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70438" y="5288096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396" y="-9152"/>
                  </a:moveTo>
                  <a:lnTo>
                    <a:pt x="139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73231" y="5288096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73231" y="529120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173" y="3104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76405" y="5294306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76405" y="5297411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79451" y="5297411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379451" y="530051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830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79451" y="5300515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173" y="2800"/>
                  </a:lnTo>
                </a:path>
              </a:pathLst>
            </a:custGeom>
            <a:ln w="24219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82625" y="5303316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82625" y="530642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046" y="3104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85671" y="5309526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396" y="-9152"/>
                  </a:moveTo>
                  <a:lnTo>
                    <a:pt x="139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88464" y="5309526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88464" y="531263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173" y="3104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91637" y="5315736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394"/>
                  </a:moveTo>
                  <a:lnTo>
                    <a:pt x="9168" y="139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91637" y="531852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91637" y="5321629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94684" y="5321629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394684" y="5324733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397857" y="532473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397857" y="532783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046" y="3104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400904" y="5321790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400904" y="53309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400904" y="533404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173" y="2788"/>
                  </a:lnTo>
                </a:path>
              </a:pathLst>
            </a:custGeom>
            <a:ln w="2421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404077" y="5336836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404077" y="533994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2792" y="3104"/>
                  </a:lnTo>
                </a:path>
              </a:pathLst>
            </a:custGeom>
            <a:ln w="2422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406870" y="5333893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406870" y="5343046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409917" y="5343046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409917" y="534615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173" y="3104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413090" y="5349255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400"/>
                  </a:moveTo>
                  <a:lnTo>
                    <a:pt x="9168" y="1400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413090" y="5352056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413090" y="5355161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416137" y="534600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416137" y="535516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173" y="3104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419310" y="5358266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419310" y="536137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2792" y="3104"/>
                  </a:lnTo>
                </a:path>
              </a:pathLst>
            </a:custGeom>
            <a:ln w="2422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422103" y="5355323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422103" y="5364476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422103" y="5367580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425149" y="5367580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394"/>
                  </a:moveTo>
                  <a:lnTo>
                    <a:pt x="9168" y="139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425149" y="537036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173" y="3104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428323" y="537347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428323" y="5376578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431369" y="5376578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431369" y="5379683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434543" y="537968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434543" y="5382788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394"/>
                  </a:moveTo>
                  <a:lnTo>
                    <a:pt x="9168" y="139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34543" y="5376423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434543" y="5385576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2792" y="3104"/>
                  </a:lnTo>
                </a:path>
              </a:pathLst>
            </a:custGeom>
            <a:ln w="2422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437336" y="537952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437336" y="5388681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0"/>
                  </a:moveTo>
                  <a:lnTo>
                    <a:pt x="3046" y="3104"/>
                  </a:lnTo>
                </a:path>
                <a:path w="6350" h="6350">
                  <a:moveTo>
                    <a:pt x="3046" y="3104"/>
                  </a:moveTo>
                  <a:lnTo>
                    <a:pt x="6220" y="6209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443556" y="5394890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443556" y="5397995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446602" y="538884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446602" y="5397995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400"/>
                  </a:moveTo>
                  <a:lnTo>
                    <a:pt x="9168" y="1400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446602" y="5400796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446602" y="540390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173" y="3104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449776" y="5407006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449776" y="5410111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396" y="-9152"/>
                  </a:moveTo>
                  <a:lnTo>
                    <a:pt x="139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452568" y="540095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52568" y="541011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046" y="3104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55615" y="5413215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455615" y="540716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455615" y="5416320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394"/>
                  </a:moveTo>
                  <a:lnTo>
                    <a:pt x="9168" y="139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455615" y="5419108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458788" y="5419108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458788" y="5422213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461835" y="542221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61835" y="542531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173" y="3104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65008" y="542842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65008" y="5431528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396" y="-9152"/>
                  </a:moveTo>
                  <a:lnTo>
                    <a:pt x="139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467801" y="542237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467801" y="5431528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394"/>
                  </a:moveTo>
                  <a:lnTo>
                    <a:pt x="9168" y="139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467801" y="5434316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467801" y="543742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046" y="3104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470848" y="5431373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470848" y="5440525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474021" y="5440525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74021" y="5443630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046" y="3104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477068" y="543758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477068" y="5446735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477068" y="5449840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400"/>
                  </a:moveTo>
                  <a:lnTo>
                    <a:pt x="9168" y="1400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477068" y="5452641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480241" y="544348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480241" y="545264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3046" y="3104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483288" y="5455746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483288" y="544969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483288" y="545885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2792" y="3104"/>
                  </a:lnTo>
                </a:path>
              </a:pathLst>
            </a:custGeom>
            <a:ln w="2422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486080" y="5461955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486080" y="5465060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489254" y="545590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305"/>
                  </a:moveTo>
                  <a:lnTo>
                    <a:pt x="0" y="0"/>
                  </a:lnTo>
                  <a:lnTo>
                    <a:pt x="0" y="18305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489254" y="5465060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394"/>
                  </a:moveTo>
                  <a:lnTo>
                    <a:pt x="9168" y="139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489254" y="5467848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89254" y="5470953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92300" y="547095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92300" y="5474058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23" y="-9152"/>
                  </a:moveTo>
                  <a:lnTo>
                    <a:pt x="1523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95347" y="5474058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168" y="1552"/>
                  </a:moveTo>
                  <a:lnTo>
                    <a:pt x="9168" y="15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95347" y="5477163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586" y="-9152"/>
                  </a:moveTo>
                  <a:lnTo>
                    <a:pt x="1586" y="9152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498520" y="5477163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-9168" y="9156"/>
                  </a:moveTo>
                  <a:lnTo>
                    <a:pt x="9168" y="9156"/>
                  </a:lnTo>
                </a:path>
              </a:pathLst>
            </a:custGeom>
            <a:ln w="18312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498520" y="5495475"/>
              <a:ext cx="106680" cy="158750"/>
            </a:xfrm>
            <a:custGeom>
              <a:avLst/>
              <a:gdLst/>
              <a:ahLst/>
              <a:cxnLst/>
              <a:rect l="l" t="t" r="r" b="b"/>
              <a:pathLst>
                <a:path w="106679" h="158750">
                  <a:moveTo>
                    <a:pt x="0" y="0"/>
                  </a:moveTo>
                  <a:lnTo>
                    <a:pt x="12059" y="15220"/>
                  </a:lnTo>
                </a:path>
                <a:path w="106679" h="158750">
                  <a:moveTo>
                    <a:pt x="12059" y="15220"/>
                  </a:moveTo>
                  <a:lnTo>
                    <a:pt x="21071" y="33532"/>
                  </a:lnTo>
                </a:path>
                <a:path w="106679" h="158750">
                  <a:moveTo>
                    <a:pt x="21071" y="33532"/>
                  </a:moveTo>
                  <a:lnTo>
                    <a:pt x="30465" y="45635"/>
                  </a:lnTo>
                </a:path>
                <a:path w="106679" h="158750">
                  <a:moveTo>
                    <a:pt x="30465" y="45635"/>
                  </a:moveTo>
                  <a:lnTo>
                    <a:pt x="42524" y="63960"/>
                  </a:lnTo>
                </a:path>
                <a:path w="106679" h="158750">
                  <a:moveTo>
                    <a:pt x="42524" y="63960"/>
                  </a:moveTo>
                  <a:lnTo>
                    <a:pt x="51537" y="79167"/>
                  </a:lnTo>
                </a:path>
                <a:path w="106679" h="158750">
                  <a:moveTo>
                    <a:pt x="51537" y="79167"/>
                  </a:moveTo>
                  <a:lnTo>
                    <a:pt x="60930" y="91270"/>
                  </a:lnTo>
                </a:path>
                <a:path w="106679" h="158750">
                  <a:moveTo>
                    <a:pt x="60930" y="91270"/>
                  </a:moveTo>
                  <a:lnTo>
                    <a:pt x="69943" y="106490"/>
                  </a:lnTo>
                </a:path>
                <a:path w="106679" h="158750">
                  <a:moveTo>
                    <a:pt x="69943" y="106490"/>
                  </a:moveTo>
                  <a:lnTo>
                    <a:pt x="79210" y="122014"/>
                  </a:lnTo>
                </a:path>
                <a:path w="106679" h="158750">
                  <a:moveTo>
                    <a:pt x="79210" y="122014"/>
                  </a:moveTo>
                  <a:lnTo>
                    <a:pt x="88222" y="134117"/>
                  </a:lnTo>
                </a:path>
                <a:path w="106679" h="158750">
                  <a:moveTo>
                    <a:pt x="88222" y="134117"/>
                  </a:moveTo>
                  <a:lnTo>
                    <a:pt x="97235" y="146219"/>
                  </a:lnTo>
                </a:path>
                <a:path w="106679" h="158750">
                  <a:moveTo>
                    <a:pt x="97235" y="146219"/>
                  </a:moveTo>
                  <a:lnTo>
                    <a:pt x="106629" y="158335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605149" y="5653810"/>
              <a:ext cx="6350" cy="15240"/>
            </a:xfrm>
            <a:custGeom>
              <a:avLst/>
              <a:gdLst/>
              <a:ahLst/>
              <a:cxnLst/>
              <a:rect l="l" t="t" r="r" b="b"/>
              <a:pathLst>
                <a:path w="6350" h="15239">
                  <a:moveTo>
                    <a:pt x="0" y="0"/>
                  </a:moveTo>
                  <a:lnTo>
                    <a:pt x="5839" y="15207"/>
                  </a:lnTo>
                </a:path>
              </a:pathLst>
            </a:custGeom>
            <a:ln w="21439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610989" y="5669018"/>
              <a:ext cx="128270" cy="186055"/>
            </a:xfrm>
            <a:custGeom>
              <a:avLst/>
              <a:gdLst/>
              <a:ahLst/>
              <a:cxnLst/>
              <a:rect l="l" t="t" r="r" b="b"/>
              <a:pathLst>
                <a:path w="128270" h="186054">
                  <a:moveTo>
                    <a:pt x="0" y="0"/>
                  </a:moveTo>
                  <a:lnTo>
                    <a:pt x="9393" y="12419"/>
                  </a:lnTo>
                </a:path>
                <a:path w="128270" h="186054">
                  <a:moveTo>
                    <a:pt x="9393" y="12419"/>
                  </a:moveTo>
                  <a:lnTo>
                    <a:pt x="18406" y="24522"/>
                  </a:lnTo>
                </a:path>
                <a:path w="128270" h="186054">
                  <a:moveTo>
                    <a:pt x="18406" y="24522"/>
                  </a:moveTo>
                  <a:lnTo>
                    <a:pt x="27672" y="36637"/>
                  </a:lnTo>
                </a:path>
                <a:path w="128270" h="186054">
                  <a:moveTo>
                    <a:pt x="27672" y="36637"/>
                  </a:moveTo>
                  <a:lnTo>
                    <a:pt x="33638" y="49056"/>
                  </a:lnTo>
                </a:path>
                <a:path w="128270" h="186054">
                  <a:moveTo>
                    <a:pt x="33638" y="49056"/>
                  </a:moveTo>
                  <a:lnTo>
                    <a:pt x="39858" y="58054"/>
                  </a:lnTo>
                </a:path>
                <a:path w="128270" h="186054">
                  <a:moveTo>
                    <a:pt x="39858" y="58054"/>
                  </a:moveTo>
                  <a:lnTo>
                    <a:pt x="51918" y="70157"/>
                  </a:lnTo>
                </a:path>
                <a:path w="128270" h="186054">
                  <a:moveTo>
                    <a:pt x="51918" y="70157"/>
                  </a:moveTo>
                  <a:lnTo>
                    <a:pt x="58138" y="82272"/>
                  </a:lnTo>
                </a:path>
                <a:path w="128270" h="186054">
                  <a:moveTo>
                    <a:pt x="58138" y="82272"/>
                  </a:moveTo>
                  <a:lnTo>
                    <a:pt x="64104" y="91586"/>
                  </a:lnTo>
                </a:path>
                <a:path w="128270" h="186054">
                  <a:moveTo>
                    <a:pt x="64104" y="91586"/>
                  </a:moveTo>
                  <a:lnTo>
                    <a:pt x="73371" y="103689"/>
                  </a:lnTo>
                </a:path>
                <a:path w="128270" h="186054">
                  <a:moveTo>
                    <a:pt x="73371" y="103689"/>
                  </a:moveTo>
                  <a:lnTo>
                    <a:pt x="79337" y="115792"/>
                  </a:lnTo>
                </a:path>
                <a:path w="128270" h="186054">
                  <a:moveTo>
                    <a:pt x="79337" y="115792"/>
                  </a:moveTo>
                  <a:lnTo>
                    <a:pt x="85557" y="125106"/>
                  </a:lnTo>
                </a:path>
                <a:path w="128270" h="186054">
                  <a:moveTo>
                    <a:pt x="85557" y="125106"/>
                  </a:moveTo>
                  <a:lnTo>
                    <a:pt x="94569" y="134117"/>
                  </a:lnTo>
                </a:path>
                <a:path w="128270" h="186054">
                  <a:moveTo>
                    <a:pt x="94569" y="134117"/>
                  </a:moveTo>
                  <a:lnTo>
                    <a:pt x="100789" y="146536"/>
                  </a:lnTo>
                </a:path>
                <a:path w="128270" h="186054">
                  <a:moveTo>
                    <a:pt x="100789" y="146536"/>
                  </a:moveTo>
                  <a:lnTo>
                    <a:pt x="106883" y="158639"/>
                  </a:lnTo>
                </a:path>
                <a:path w="128270" h="186054">
                  <a:moveTo>
                    <a:pt x="106883" y="158639"/>
                  </a:moveTo>
                  <a:lnTo>
                    <a:pt x="112849" y="167636"/>
                  </a:lnTo>
                </a:path>
                <a:path w="128270" h="186054">
                  <a:moveTo>
                    <a:pt x="112849" y="167636"/>
                  </a:moveTo>
                  <a:lnTo>
                    <a:pt x="119069" y="176951"/>
                  </a:lnTo>
                </a:path>
                <a:path w="128270" h="186054">
                  <a:moveTo>
                    <a:pt x="119069" y="176951"/>
                  </a:moveTo>
                  <a:lnTo>
                    <a:pt x="128081" y="185961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739071" y="5854980"/>
              <a:ext cx="3175" cy="9525"/>
            </a:xfrm>
            <a:custGeom>
              <a:avLst/>
              <a:gdLst/>
              <a:ahLst/>
              <a:cxnLst/>
              <a:rect l="l" t="t" r="r" b="b"/>
              <a:pathLst>
                <a:path w="3175" h="9525">
                  <a:moveTo>
                    <a:pt x="0" y="0"/>
                  </a:moveTo>
                  <a:lnTo>
                    <a:pt x="3046" y="9314"/>
                  </a:lnTo>
                </a:path>
              </a:pathLst>
            </a:custGeom>
            <a:ln w="2144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742117" y="5864294"/>
              <a:ext cx="60960" cy="88265"/>
            </a:xfrm>
            <a:custGeom>
              <a:avLst/>
              <a:gdLst/>
              <a:ahLst/>
              <a:cxnLst/>
              <a:rect l="l" t="t" r="r" b="b"/>
              <a:pathLst>
                <a:path w="60959" h="88264">
                  <a:moveTo>
                    <a:pt x="0" y="0"/>
                  </a:moveTo>
                  <a:lnTo>
                    <a:pt x="6220" y="8997"/>
                  </a:lnTo>
                </a:path>
                <a:path w="60959" h="88264">
                  <a:moveTo>
                    <a:pt x="6220" y="8997"/>
                  </a:moveTo>
                  <a:lnTo>
                    <a:pt x="12186" y="18312"/>
                  </a:lnTo>
                </a:path>
                <a:path w="60959" h="88264">
                  <a:moveTo>
                    <a:pt x="12186" y="18312"/>
                  </a:moveTo>
                  <a:lnTo>
                    <a:pt x="18406" y="27310"/>
                  </a:lnTo>
                </a:path>
                <a:path w="60959" h="88264">
                  <a:moveTo>
                    <a:pt x="18406" y="27310"/>
                  </a:moveTo>
                  <a:lnTo>
                    <a:pt x="24626" y="39425"/>
                  </a:lnTo>
                </a:path>
                <a:path w="60959" h="88264">
                  <a:moveTo>
                    <a:pt x="24626" y="39425"/>
                  </a:moveTo>
                  <a:lnTo>
                    <a:pt x="30465" y="45635"/>
                  </a:lnTo>
                </a:path>
                <a:path w="60959" h="88264">
                  <a:moveTo>
                    <a:pt x="30465" y="45635"/>
                  </a:moveTo>
                  <a:lnTo>
                    <a:pt x="36685" y="54632"/>
                  </a:lnTo>
                </a:path>
                <a:path w="60959" h="88264">
                  <a:moveTo>
                    <a:pt x="36685" y="54632"/>
                  </a:moveTo>
                  <a:lnTo>
                    <a:pt x="42651" y="63947"/>
                  </a:lnTo>
                </a:path>
                <a:path w="60959" h="88264">
                  <a:moveTo>
                    <a:pt x="42651" y="63947"/>
                  </a:moveTo>
                  <a:lnTo>
                    <a:pt x="48871" y="72945"/>
                  </a:lnTo>
                </a:path>
                <a:path w="60959" h="88264">
                  <a:moveTo>
                    <a:pt x="48871" y="72945"/>
                  </a:moveTo>
                  <a:lnTo>
                    <a:pt x="55091" y="82259"/>
                  </a:lnTo>
                </a:path>
                <a:path w="60959" h="88264">
                  <a:moveTo>
                    <a:pt x="55091" y="82259"/>
                  </a:moveTo>
                  <a:lnTo>
                    <a:pt x="60930" y="88165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803048" y="5952459"/>
              <a:ext cx="3175" cy="9525"/>
            </a:xfrm>
            <a:custGeom>
              <a:avLst/>
              <a:gdLst/>
              <a:ahLst/>
              <a:cxnLst/>
              <a:rect l="l" t="t" r="r" b="b"/>
              <a:pathLst>
                <a:path w="3175" h="9525">
                  <a:moveTo>
                    <a:pt x="0" y="0"/>
                  </a:moveTo>
                  <a:lnTo>
                    <a:pt x="3173" y="9314"/>
                  </a:lnTo>
                </a:path>
              </a:pathLst>
            </a:custGeom>
            <a:ln w="2144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806222" y="5961774"/>
              <a:ext cx="27305" cy="40005"/>
            </a:xfrm>
            <a:custGeom>
              <a:avLst/>
              <a:gdLst/>
              <a:ahLst/>
              <a:cxnLst/>
              <a:rect l="l" t="t" r="r" b="b"/>
              <a:pathLst>
                <a:path w="27305" h="40004">
                  <a:moveTo>
                    <a:pt x="0" y="0"/>
                  </a:moveTo>
                  <a:lnTo>
                    <a:pt x="6220" y="8997"/>
                  </a:lnTo>
                </a:path>
                <a:path w="27305" h="40004">
                  <a:moveTo>
                    <a:pt x="6220" y="8997"/>
                  </a:moveTo>
                  <a:lnTo>
                    <a:pt x="12059" y="18312"/>
                  </a:lnTo>
                </a:path>
                <a:path w="27305" h="40004">
                  <a:moveTo>
                    <a:pt x="12059" y="18312"/>
                  </a:moveTo>
                  <a:lnTo>
                    <a:pt x="18279" y="24205"/>
                  </a:lnTo>
                </a:path>
                <a:path w="27305" h="40004">
                  <a:moveTo>
                    <a:pt x="18279" y="24205"/>
                  </a:moveTo>
                  <a:lnTo>
                    <a:pt x="21452" y="30414"/>
                  </a:lnTo>
                </a:path>
                <a:path w="27305" h="40004">
                  <a:moveTo>
                    <a:pt x="21452" y="30414"/>
                  </a:moveTo>
                  <a:lnTo>
                    <a:pt x="27291" y="39729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833514" y="6001503"/>
              <a:ext cx="3175" cy="9525"/>
            </a:xfrm>
            <a:custGeom>
              <a:avLst/>
              <a:gdLst/>
              <a:ahLst/>
              <a:cxnLst/>
              <a:rect l="l" t="t" r="r" b="b"/>
              <a:pathLst>
                <a:path w="3175" h="9525">
                  <a:moveTo>
                    <a:pt x="0" y="0"/>
                  </a:moveTo>
                  <a:lnTo>
                    <a:pt x="3173" y="9010"/>
                  </a:lnTo>
                </a:path>
              </a:pathLst>
            </a:custGeom>
            <a:ln w="21439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836687" y="6010514"/>
              <a:ext cx="42545" cy="58419"/>
            </a:xfrm>
            <a:custGeom>
              <a:avLst/>
              <a:gdLst/>
              <a:ahLst/>
              <a:cxnLst/>
              <a:rect l="l" t="t" r="r" b="b"/>
              <a:pathLst>
                <a:path w="42544" h="58420">
                  <a:moveTo>
                    <a:pt x="0" y="0"/>
                  </a:moveTo>
                  <a:lnTo>
                    <a:pt x="6220" y="6209"/>
                  </a:lnTo>
                </a:path>
                <a:path w="42544" h="58420">
                  <a:moveTo>
                    <a:pt x="6220" y="6209"/>
                  </a:moveTo>
                  <a:lnTo>
                    <a:pt x="12059" y="15207"/>
                  </a:lnTo>
                </a:path>
                <a:path w="42544" h="58420">
                  <a:moveTo>
                    <a:pt x="12059" y="15207"/>
                  </a:moveTo>
                  <a:lnTo>
                    <a:pt x="18279" y="21417"/>
                  </a:lnTo>
                </a:path>
                <a:path w="42544" h="58420">
                  <a:moveTo>
                    <a:pt x="18279" y="21417"/>
                  </a:moveTo>
                  <a:lnTo>
                    <a:pt x="21452" y="27310"/>
                  </a:lnTo>
                </a:path>
                <a:path w="42544" h="58420">
                  <a:moveTo>
                    <a:pt x="21452" y="27310"/>
                  </a:moveTo>
                  <a:lnTo>
                    <a:pt x="27291" y="36624"/>
                  </a:lnTo>
                </a:path>
                <a:path w="42544" h="58420">
                  <a:moveTo>
                    <a:pt x="27291" y="36624"/>
                  </a:moveTo>
                  <a:lnTo>
                    <a:pt x="30465" y="42530"/>
                  </a:lnTo>
                </a:path>
                <a:path w="42544" h="58420">
                  <a:moveTo>
                    <a:pt x="30465" y="42530"/>
                  </a:moveTo>
                  <a:lnTo>
                    <a:pt x="36685" y="48739"/>
                  </a:lnTo>
                </a:path>
                <a:path w="42544" h="58420">
                  <a:moveTo>
                    <a:pt x="36685" y="48739"/>
                  </a:moveTo>
                  <a:lnTo>
                    <a:pt x="42524" y="58054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879212" y="6068568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-9168" y="2946"/>
                  </a:moveTo>
                  <a:lnTo>
                    <a:pt x="9168" y="2946"/>
                  </a:lnTo>
                </a:path>
              </a:pathLst>
            </a:custGeom>
            <a:ln w="5892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879212" y="6074461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0"/>
                  </a:moveTo>
                  <a:lnTo>
                    <a:pt x="6220" y="6209"/>
                  </a:lnTo>
                </a:path>
                <a:path w="6350" h="6350">
                  <a:moveTo>
                    <a:pt x="6220" y="6209"/>
                  </a:moveTo>
                  <a:lnTo>
                    <a:pt x="6220" y="6209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83936" y="4864632"/>
              <a:ext cx="3175" cy="109855"/>
            </a:xfrm>
            <a:custGeom>
              <a:avLst/>
              <a:gdLst/>
              <a:ahLst/>
              <a:cxnLst/>
              <a:rect l="l" t="t" r="r" b="b"/>
              <a:pathLst>
                <a:path w="3175" h="109854">
                  <a:moveTo>
                    <a:pt x="0" y="0"/>
                  </a:moveTo>
                  <a:lnTo>
                    <a:pt x="3046" y="109620"/>
                  </a:lnTo>
                </a:path>
              </a:pathLst>
            </a:custGeom>
            <a:ln w="62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47251" y="4974252"/>
              <a:ext cx="79375" cy="79375"/>
            </a:xfrm>
            <a:custGeom>
              <a:avLst/>
              <a:gdLst/>
              <a:ahLst/>
              <a:cxnLst/>
              <a:rect l="l" t="t" r="r" b="b"/>
              <a:pathLst>
                <a:path w="79375" h="79375">
                  <a:moveTo>
                    <a:pt x="79210" y="0"/>
                  </a:moveTo>
                  <a:lnTo>
                    <a:pt x="0" y="0"/>
                  </a:lnTo>
                  <a:lnTo>
                    <a:pt x="42524" y="79205"/>
                  </a:lnTo>
                  <a:lnTo>
                    <a:pt x="792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9" name="object 299"/>
          <p:cNvSpPr txBox="1"/>
          <p:nvPr/>
        </p:nvSpPr>
        <p:spPr>
          <a:xfrm>
            <a:off x="756836" y="6150302"/>
            <a:ext cx="29400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15" dirty="0">
                <a:latin typeface="Verdana"/>
                <a:cs typeface="Verdana"/>
              </a:rPr>
              <a:t>1000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00" name="object 300"/>
          <p:cNvSpPr txBox="1"/>
          <p:nvPr/>
        </p:nvSpPr>
        <p:spPr>
          <a:xfrm>
            <a:off x="-47462" y="6305529"/>
            <a:ext cx="16954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b="1" spc="5" dirty="0">
                <a:latin typeface="Verdana"/>
                <a:cs typeface="Verdana"/>
              </a:rPr>
              <a:t>E</a:t>
            </a:r>
            <a:r>
              <a:rPr sz="900" b="1" spc="20" dirty="0">
                <a:latin typeface="Verdana"/>
                <a:cs typeface="Verdana"/>
              </a:rPr>
              <a:t>)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01" name="object 301"/>
          <p:cNvSpPr txBox="1"/>
          <p:nvPr/>
        </p:nvSpPr>
        <p:spPr>
          <a:xfrm>
            <a:off x="-70059" y="4711680"/>
            <a:ext cx="33655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350" baseline="12345" dirty="0">
                <a:latin typeface="Verdana"/>
                <a:cs typeface="Verdana"/>
              </a:rPr>
              <a:t>E</a:t>
            </a:r>
            <a:r>
              <a:rPr sz="600" dirty="0">
                <a:latin typeface="Verdana"/>
                <a:cs typeface="Verdana"/>
              </a:rPr>
              <a:t>peak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302" name="object 302"/>
          <p:cNvGrpSpPr/>
          <p:nvPr/>
        </p:nvGrpSpPr>
        <p:grpSpPr>
          <a:xfrm>
            <a:off x="1656843" y="4474364"/>
            <a:ext cx="2307590" cy="2026920"/>
            <a:chOff x="1656843" y="4474364"/>
            <a:chExt cx="2307590" cy="2026920"/>
          </a:xfrm>
        </p:grpSpPr>
        <p:sp>
          <p:nvSpPr>
            <p:cNvPr id="303" name="object 303"/>
            <p:cNvSpPr/>
            <p:nvPr/>
          </p:nvSpPr>
          <p:spPr>
            <a:xfrm>
              <a:off x="1656842" y="4474374"/>
              <a:ext cx="2294890" cy="2026920"/>
            </a:xfrm>
            <a:custGeom>
              <a:avLst/>
              <a:gdLst/>
              <a:ahLst/>
              <a:cxnLst/>
              <a:rect l="l" t="t" r="r" b="b"/>
              <a:pathLst>
                <a:path w="2294890" h="2026920">
                  <a:moveTo>
                    <a:pt x="2294801" y="2008644"/>
                  </a:moveTo>
                  <a:lnTo>
                    <a:pt x="18021" y="2008644"/>
                  </a:lnTo>
                  <a:lnTo>
                    <a:pt x="18021" y="0"/>
                  </a:lnTo>
                  <a:lnTo>
                    <a:pt x="0" y="0"/>
                  </a:lnTo>
                  <a:lnTo>
                    <a:pt x="0" y="2017649"/>
                  </a:lnTo>
                  <a:lnTo>
                    <a:pt x="9004" y="2017649"/>
                  </a:lnTo>
                  <a:lnTo>
                    <a:pt x="9004" y="2026640"/>
                  </a:lnTo>
                  <a:lnTo>
                    <a:pt x="2294801" y="2026640"/>
                  </a:lnTo>
                  <a:lnTo>
                    <a:pt x="2294801" y="20086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2016455" y="4552098"/>
              <a:ext cx="1935480" cy="1597660"/>
            </a:xfrm>
            <a:custGeom>
              <a:avLst/>
              <a:gdLst/>
              <a:ahLst/>
              <a:cxnLst/>
              <a:rect l="l" t="t" r="r" b="b"/>
              <a:pathLst>
                <a:path w="1935479" h="1597660">
                  <a:moveTo>
                    <a:pt x="1935187" y="1594078"/>
                  </a:moveTo>
                  <a:lnTo>
                    <a:pt x="0" y="1594078"/>
                  </a:lnTo>
                  <a:lnTo>
                    <a:pt x="0" y="1597177"/>
                  </a:lnTo>
                  <a:lnTo>
                    <a:pt x="1935187" y="1597177"/>
                  </a:lnTo>
                  <a:lnTo>
                    <a:pt x="1935187" y="1594078"/>
                  </a:lnTo>
                  <a:close/>
                </a:path>
                <a:path w="1935479" h="1597660">
                  <a:moveTo>
                    <a:pt x="1935187" y="0"/>
                  </a:moveTo>
                  <a:lnTo>
                    <a:pt x="0" y="0"/>
                  </a:lnTo>
                  <a:lnTo>
                    <a:pt x="0" y="3098"/>
                  </a:lnTo>
                  <a:lnTo>
                    <a:pt x="1935187" y="3098"/>
                  </a:lnTo>
                  <a:lnTo>
                    <a:pt x="19351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988789" y="4553639"/>
              <a:ext cx="27940" cy="1594485"/>
            </a:xfrm>
            <a:custGeom>
              <a:avLst/>
              <a:gdLst/>
              <a:ahLst/>
              <a:cxnLst/>
              <a:rect l="l" t="t" r="r" b="b"/>
              <a:pathLst>
                <a:path w="27939" h="1594485">
                  <a:moveTo>
                    <a:pt x="27672" y="1594084"/>
                  </a:moveTo>
                  <a:lnTo>
                    <a:pt x="27672" y="0"/>
                  </a:lnTo>
                </a:path>
                <a:path w="27939" h="1594485">
                  <a:moveTo>
                    <a:pt x="27672" y="0"/>
                  </a:moveTo>
                  <a:lnTo>
                    <a:pt x="27672" y="1594084"/>
                  </a:lnTo>
                </a:path>
                <a:path w="27939" h="1594485">
                  <a:moveTo>
                    <a:pt x="0" y="0"/>
                  </a:moveTo>
                  <a:lnTo>
                    <a:pt x="27672" y="0"/>
                  </a:lnTo>
                </a:path>
                <a:path w="27939" h="1594485">
                  <a:moveTo>
                    <a:pt x="0" y="197950"/>
                  </a:moveTo>
                  <a:lnTo>
                    <a:pt x="27672" y="197950"/>
                  </a:lnTo>
                </a:path>
                <a:path w="27939" h="1594485">
                  <a:moveTo>
                    <a:pt x="0" y="399195"/>
                  </a:moveTo>
                  <a:lnTo>
                    <a:pt x="27672" y="399195"/>
                  </a:lnTo>
                </a:path>
                <a:path w="27939" h="1594485">
                  <a:moveTo>
                    <a:pt x="0" y="597273"/>
                  </a:moveTo>
                  <a:lnTo>
                    <a:pt x="27672" y="597273"/>
                  </a:lnTo>
                </a:path>
                <a:path w="27939" h="1594485">
                  <a:moveTo>
                    <a:pt x="0" y="795616"/>
                  </a:moveTo>
                  <a:lnTo>
                    <a:pt x="27672" y="795616"/>
                  </a:lnTo>
                </a:path>
                <a:path w="27939" h="1594485">
                  <a:moveTo>
                    <a:pt x="0" y="996785"/>
                  </a:moveTo>
                  <a:lnTo>
                    <a:pt x="27672" y="996785"/>
                  </a:lnTo>
                </a:path>
                <a:path w="27939" h="1594485">
                  <a:moveTo>
                    <a:pt x="0" y="1194850"/>
                  </a:moveTo>
                  <a:lnTo>
                    <a:pt x="27672" y="1194850"/>
                  </a:lnTo>
                </a:path>
                <a:path w="27939" h="1594485">
                  <a:moveTo>
                    <a:pt x="0" y="1392914"/>
                  </a:moveTo>
                  <a:lnTo>
                    <a:pt x="27672" y="1392914"/>
                  </a:lnTo>
                </a:path>
                <a:path w="27939" h="1594485">
                  <a:moveTo>
                    <a:pt x="0" y="1594084"/>
                  </a:moveTo>
                  <a:lnTo>
                    <a:pt x="27672" y="159408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2016462" y="6146172"/>
              <a:ext cx="1935480" cy="3175"/>
            </a:xfrm>
            <a:custGeom>
              <a:avLst/>
              <a:gdLst/>
              <a:ahLst/>
              <a:cxnLst/>
              <a:rect l="l" t="t" r="r" b="b"/>
              <a:pathLst>
                <a:path w="1935479" h="3175">
                  <a:moveTo>
                    <a:pt x="0" y="3102"/>
                  </a:moveTo>
                  <a:lnTo>
                    <a:pt x="1935191" y="3102"/>
                  </a:lnTo>
                  <a:lnTo>
                    <a:pt x="1935191" y="0"/>
                  </a:lnTo>
                  <a:lnTo>
                    <a:pt x="0" y="0"/>
                  </a:lnTo>
                  <a:lnTo>
                    <a:pt x="0" y="31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2016462" y="6117308"/>
              <a:ext cx="1030605" cy="30480"/>
            </a:xfrm>
            <a:custGeom>
              <a:avLst/>
              <a:gdLst/>
              <a:ahLst/>
              <a:cxnLst/>
              <a:rect l="l" t="t" r="r" b="b"/>
              <a:pathLst>
                <a:path w="1030605" h="30479">
                  <a:moveTo>
                    <a:pt x="0" y="30414"/>
                  </a:moveTo>
                  <a:lnTo>
                    <a:pt x="0" y="0"/>
                  </a:lnTo>
                </a:path>
                <a:path w="1030605" h="30479">
                  <a:moveTo>
                    <a:pt x="1030240" y="30414"/>
                  </a:moveTo>
                  <a:lnTo>
                    <a:pt x="103024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2016462" y="4702926"/>
              <a:ext cx="490855" cy="238125"/>
            </a:xfrm>
            <a:custGeom>
              <a:avLst/>
              <a:gdLst/>
              <a:ahLst/>
              <a:cxnLst/>
              <a:rect l="l" t="t" r="r" b="b"/>
              <a:pathLst>
                <a:path w="490855" h="238125">
                  <a:moveTo>
                    <a:pt x="0" y="0"/>
                  </a:moveTo>
                  <a:lnTo>
                    <a:pt x="310747" y="149286"/>
                  </a:lnTo>
                </a:path>
                <a:path w="490855" h="238125">
                  <a:moveTo>
                    <a:pt x="310747" y="149286"/>
                  </a:moveTo>
                  <a:lnTo>
                    <a:pt x="490620" y="237743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2507083" y="4940669"/>
              <a:ext cx="131445" cy="60960"/>
            </a:xfrm>
            <a:custGeom>
              <a:avLst/>
              <a:gdLst/>
              <a:ahLst/>
              <a:cxnLst/>
              <a:rect l="l" t="t" r="r" b="b"/>
              <a:pathLst>
                <a:path w="131444" h="60960">
                  <a:moveTo>
                    <a:pt x="0" y="0"/>
                  </a:moveTo>
                  <a:lnTo>
                    <a:pt x="130874" y="60829"/>
                  </a:lnTo>
                </a:path>
              </a:pathLst>
            </a:custGeom>
            <a:ln w="21414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2637957" y="5001499"/>
              <a:ext cx="250825" cy="122555"/>
            </a:xfrm>
            <a:custGeom>
              <a:avLst/>
              <a:gdLst/>
              <a:ahLst/>
              <a:cxnLst/>
              <a:rect l="l" t="t" r="r" b="b"/>
              <a:pathLst>
                <a:path w="250825" h="122554">
                  <a:moveTo>
                    <a:pt x="0" y="0"/>
                  </a:moveTo>
                  <a:lnTo>
                    <a:pt x="97616" y="48790"/>
                  </a:lnTo>
                </a:path>
                <a:path w="250825" h="122554">
                  <a:moveTo>
                    <a:pt x="97616" y="48790"/>
                  </a:moveTo>
                  <a:lnTo>
                    <a:pt x="180000" y="88583"/>
                  </a:lnTo>
                </a:path>
                <a:path w="250825" h="122554">
                  <a:moveTo>
                    <a:pt x="180000" y="88583"/>
                  </a:moveTo>
                  <a:lnTo>
                    <a:pt x="250197" y="122039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2888155" y="5123539"/>
              <a:ext cx="58419" cy="27940"/>
            </a:xfrm>
            <a:custGeom>
              <a:avLst/>
              <a:gdLst/>
              <a:ahLst/>
              <a:cxnLst/>
              <a:rect l="l" t="t" r="r" b="b"/>
              <a:pathLst>
                <a:path w="58419" h="27939">
                  <a:moveTo>
                    <a:pt x="0" y="0"/>
                  </a:moveTo>
                  <a:lnTo>
                    <a:pt x="57884" y="27373"/>
                  </a:lnTo>
                </a:path>
              </a:pathLst>
            </a:custGeom>
            <a:ln w="21414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2946040" y="5150912"/>
              <a:ext cx="54610" cy="27940"/>
            </a:xfrm>
            <a:custGeom>
              <a:avLst/>
              <a:gdLst/>
              <a:ahLst/>
              <a:cxnLst/>
              <a:rect l="l" t="t" r="r" b="b"/>
              <a:pathLst>
                <a:path w="54610" h="27939">
                  <a:moveTo>
                    <a:pt x="0" y="0"/>
                  </a:moveTo>
                  <a:lnTo>
                    <a:pt x="54583" y="27626"/>
                  </a:lnTo>
                </a:path>
              </a:pathLst>
            </a:custGeom>
            <a:ln w="24209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3000623" y="5178539"/>
              <a:ext cx="46355" cy="21590"/>
            </a:xfrm>
            <a:custGeom>
              <a:avLst/>
              <a:gdLst/>
              <a:ahLst/>
              <a:cxnLst/>
              <a:rect l="l" t="t" r="r" b="b"/>
              <a:pathLst>
                <a:path w="46355" h="21589">
                  <a:moveTo>
                    <a:pt x="0" y="0"/>
                  </a:moveTo>
                  <a:lnTo>
                    <a:pt x="46079" y="21417"/>
                  </a:lnTo>
                </a:path>
              </a:pathLst>
            </a:custGeom>
            <a:ln w="21414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3046702" y="5199956"/>
              <a:ext cx="42545" cy="21590"/>
            </a:xfrm>
            <a:custGeom>
              <a:avLst/>
              <a:gdLst/>
              <a:ahLst/>
              <a:cxnLst/>
              <a:rect l="l" t="t" r="r" b="b"/>
              <a:pathLst>
                <a:path w="42544" h="21589">
                  <a:moveTo>
                    <a:pt x="0" y="0"/>
                  </a:moveTo>
                  <a:lnTo>
                    <a:pt x="42524" y="21036"/>
                  </a:lnTo>
                </a:path>
              </a:pathLst>
            </a:custGeom>
            <a:ln w="24209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3089227" y="5220993"/>
              <a:ext cx="40005" cy="18415"/>
            </a:xfrm>
            <a:custGeom>
              <a:avLst/>
              <a:gdLst/>
              <a:ahLst/>
              <a:cxnLst/>
              <a:rect l="l" t="t" r="r" b="b"/>
              <a:pathLst>
                <a:path w="40005" h="18414">
                  <a:moveTo>
                    <a:pt x="0" y="0"/>
                  </a:moveTo>
                  <a:lnTo>
                    <a:pt x="39478" y="18375"/>
                  </a:lnTo>
                </a:path>
              </a:pathLst>
            </a:custGeom>
            <a:ln w="21414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3128705" y="5239369"/>
              <a:ext cx="67310" cy="33655"/>
            </a:xfrm>
            <a:custGeom>
              <a:avLst/>
              <a:gdLst/>
              <a:ahLst/>
              <a:cxnLst/>
              <a:rect l="l" t="t" r="r" b="b"/>
              <a:pathLst>
                <a:path w="67310" h="33654">
                  <a:moveTo>
                    <a:pt x="0" y="0"/>
                  </a:moveTo>
                  <a:lnTo>
                    <a:pt x="36685" y="18248"/>
                  </a:lnTo>
                </a:path>
                <a:path w="67310" h="33654">
                  <a:moveTo>
                    <a:pt x="36685" y="18248"/>
                  </a:moveTo>
                  <a:lnTo>
                    <a:pt x="67150" y="33519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3195856" y="5272889"/>
              <a:ext cx="60960" cy="27940"/>
            </a:xfrm>
            <a:custGeom>
              <a:avLst/>
              <a:gdLst/>
              <a:ahLst/>
              <a:cxnLst/>
              <a:rect l="l" t="t" r="r" b="b"/>
              <a:pathLst>
                <a:path w="60960" h="27939">
                  <a:moveTo>
                    <a:pt x="0" y="0"/>
                  </a:moveTo>
                  <a:lnTo>
                    <a:pt x="33512" y="15207"/>
                  </a:lnTo>
                </a:path>
                <a:path w="60960" h="27939">
                  <a:moveTo>
                    <a:pt x="33512" y="15207"/>
                  </a:moveTo>
                  <a:lnTo>
                    <a:pt x="60930" y="27626"/>
                  </a:lnTo>
                </a:path>
              </a:pathLst>
            </a:custGeom>
            <a:ln w="2142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3256787" y="5300516"/>
              <a:ext cx="79375" cy="40005"/>
            </a:xfrm>
            <a:custGeom>
              <a:avLst/>
              <a:gdLst/>
              <a:ahLst/>
              <a:cxnLst/>
              <a:rect l="l" t="t" r="r" b="b"/>
              <a:pathLst>
                <a:path w="79375" h="40004">
                  <a:moveTo>
                    <a:pt x="0" y="0"/>
                  </a:moveTo>
                  <a:lnTo>
                    <a:pt x="30465" y="15220"/>
                  </a:lnTo>
                </a:path>
                <a:path w="79375" h="40004">
                  <a:moveTo>
                    <a:pt x="30465" y="15220"/>
                  </a:moveTo>
                  <a:lnTo>
                    <a:pt x="54964" y="27322"/>
                  </a:lnTo>
                </a:path>
                <a:path w="79375" h="40004">
                  <a:moveTo>
                    <a:pt x="54964" y="27322"/>
                  </a:moveTo>
                  <a:lnTo>
                    <a:pt x="79210" y="39425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3335997" y="5339941"/>
              <a:ext cx="21590" cy="9525"/>
            </a:xfrm>
            <a:custGeom>
              <a:avLst/>
              <a:gdLst/>
              <a:ahLst/>
              <a:cxnLst/>
              <a:rect l="l" t="t" r="r" b="b"/>
              <a:pathLst>
                <a:path w="21589" h="9525">
                  <a:moveTo>
                    <a:pt x="0" y="0"/>
                  </a:moveTo>
                  <a:lnTo>
                    <a:pt x="21452" y="9314"/>
                  </a:lnTo>
                </a:path>
              </a:pathLst>
            </a:custGeom>
            <a:ln w="2141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3357450" y="5349256"/>
              <a:ext cx="594360" cy="574675"/>
            </a:xfrm>
            <a:custGeom>
              <a:avLst/>
              <a:gdLst/>
              <a:ahLst/>
              <a:cxnLst/>
              <a:rect l="l" t="t" r="r" b="b"/>
              <a:pathLst>
                <a:path w="594360" h="574675">
                  <a:moveTo>
                    <a:pt x="0" y="0"/>
                  </a:moveTo>
                  <a:lnTo>
                    <a:pt x="21452" y="21113"/>
                  </a:lnTo>
                </a:path>
                <a:path w="594360" h="574675">
                  <a:moveTo>
                    <a:pt x="21452" y="21113"/>
                  </a:moveTo>
                  <a:lnTo>
                    <a:pt x="42651" y="42530"/>
                  </a:lnTo>
                </a:path>
                <a:path w="594360" h="574675">
                  <a:moveTo>
                    <a:pt x="42651" y="42530"/>
                  </a:moveTo>
                  <a:lnTo>
                    <a:pt x="63977" y="60855"/>
                  </a:lnTo>
                </a:path>
                <a:path w="594360" h="574675">
                  <a:moveTo>
                    <a:pt x="63977" y="60855"/>
                  </a:moveTo>
                  <a:lnTo>
                    <a:pt x="82383" y="79167"/>
                  </a:lnTo>
                </a:path>
                <a:path w="594360" h="574675">
                  <a:moveTo>
                    <a:pt x="82383" y="79167"/>
                  </a:moveTo>
                  <a:lnTo>
                    <a:pt x="100662" y="97479"/>
                  </a:lnTo>
                </a:path>
                <a:path w="594360" h="574675">
                  <a:moveTo>
                    <a:pt x="100662" y="97479"/>
                  </a:moveTo>
                  <a:lnTo>
                    <a:pt x="118688" y="112699"/>
                  </a:lnTo>
                </a:path>
                <a:path w="594360" h="574675">
                  <a:moveTo>
                    <a:pt x="118688" y="112699"/>
                  </a:moveTo>
                  <a:lnTo>
                    <a:pt x="133921" y="131012"/>
                  </a:lnTo>
                </a:path>
                <a:path w="594360" h="574675">
                  <a:moveTo>
                    <a:pt x="133921" y="131012"/>
                  </a:moveTo>
                  <a:lnTo>
                    <a:pt x="149153" y="146219"/>
                  </a:lnTo>
                </a:path>
                <a:path w="594360" h="574675">
                  <a:moveTo>
                    <a:pt x="149153" y="146219"/>
                  </a:moveTo>
                  <a:lnTo>
                    <a:pt x="167560" y="161439"/>
                  </a:lnTo>
                </a:path>
                <a:path w="594360" h="574675">
                  <a:moveTo>
                    <a:pt x="167560" y="161439"/>
                  </a:moveTo>
                  <a:lnTo>
                    <a:pt x="180000" y="176647"/>
                  </a:lnTo>
                </a:path>
                <a:path w="594360" h="574675">
                  <a:moveTo>
                    <a:pt x="180000" y="176647"/>
                  </a:moveTo>
                  <a:lnTo>
                    <a:pt x="198025" y="191854"/>
                  </a:lnTo>
                </a:path>
                <a:path w="594360" h="574675">
                  <a:moveTo>
                    <a:pt x="198025" y="191854"/>
                  </a:moveTo>
                  <a:lnTo>
                    <a:pt x="210465" y="203970"/>
                  </a:lnTo>
                </a:path>
                <a:path w="594360" h="574675">
                  <a:moveTo>
                    <a:pt x="210465" y="203970"/>
                  </a:moveTo>
                  <a:lnTo>
                    <a:pt x="225698" y="216389"/>
                  </a:lnTo>
                </a:path>
                <a:path w="594360" h="574675">
                  <a:moveTo>
                    <a:pt x="225698" y="216389"/>
                  </a:moveTo>
                  <a:lnTo>
                    <a:pt x="237757" y="231596"/>
                  </a:lnTo>
                </a:path>
                <a:path w="594360" h="574675">
                  <a:moveTo>
                    <a:pt x="237757" y="231596"/>
                  </a:moveTo>
                  <a:lnTo>
                    <a:pt x="249943" y="243699"/>
                  </a:lnTo>
                </a:path>
                <a:path w="594360" h="574675">
                  <a:moveTo>
                    <a:pt x="249943" y="243699"/>
                  </a:moveTo>
                  <a:lnTo>
                    <a:pt x="262003" y="252710"/>
                  </a:lnTo>
                </a:path>
                <a:path w="594360" h="574675">
                  <a:moveTo>
                    <a:pt x="262003" y="252710"/>
                  </a:moveTo>
                  <a:lnTo>
                    <a:pt x="277235" y="268234"/>
                  </a:lnTo>
                </a:path>
                <a:path w="594360" h="574675">
                  <a:moveTo>
                    <a:pt x="277235" y="268234"/>
                  </a:moveTo>
                  <a:lnTo>
                    <a:pt x="289675" y="277232"/>
                  </a:lnTo>
                </a:path>
                <a:path w="594360" h="574675">
                  <a:moveTo>
                    <a:pt x="289675" y="277232"/>
                  </a:moveTo>
                  <a:lnTo>
                    <a:pt x="301735" y="289334"/>
                  </a:lnTo>
                </a:path>
                <a:path w="594360" h="574675">
                  <a:moveTo>
                    <a:pt x="301735" y="289334"/>
                  </a:moveTo>
                  <a:lnTo>
                    <a:pt x="310747" y="301754"/>
                  </a:lnTo>
                </a:path>
                <a:path w="594360" h="574675">
                  <a:moveTo>
                    <a:pt x="310747" y="301754"/>
                  </a:moveTo>
                  <a:lnTo>
                    <a:pt x="320141" y="310764"/>
                  </a:lnTo>
                </a:path>
                <a:path w="594360" h="574675">
                  <a:moveTo>
                    <a:pt x="320141" y="310764"/>
                  </a:moveTo>
                  <a:lnTo>
                    <a:pt x="332200" y="322867"/>
                  </a:lnTo>
                </a:path>
                <a:path w="594360" h="574675">
                  <a:moveTo>
                    <a:pt x="332200" y="322867"/>
                  </a:moveTo>
                  <a:lnTo>
                    <a:pt x="341213" y="332181"/>
                  </a:lnTo>
                </a:path>
                <a:path w="594360" h="574675">
                  <a:moveTo>
                    <a:pt x="341213" y="332181"/>
                  </a:moveTo>
                  <a:lnTo>
                    <a:pt x="353653" y="344284"/>
                  </a:lnTo>
                </a:path>
                <a:path w="594360" h="574675">
                  <a:moveTo>
                    <a:pt x="353653" y="344284"/>
                  </a:moveTo>
                  <a:lnTo>
                    <a:pt x="362665" y="353294"/>
                  </a:lnTo>
                </a:path>
                <a:path w="594360" h="574675">
                  <a:moveTo>
                    <a:pt x="362665" y="353294"/>
                  </a:moveTo>
                  <a:lnTo>
                    <a:pt x="371678" y="362609"/>
                  </a:lnTo>
                </a:path>
                <a:path w="594360" h="574675">
                  <a:moveTo>
                    <a:pt x="371678" y="362609"/>
                  </a:moveTo>
                  <a:lnTo>
                    <a:pt x="381072" y="371607"/>
                  </a:lnTo>
                </a:path>
                <a:path w="594360" h="574675">
                  <a:moveTo>
                    <a:pt x="381072" y="371607"/>
                  </a:moveTo>
                  <a:lnTo>
                    <a:pt x="393131" y="380921"/>
                  </a:lnTo>
                </a:path>
                <a:path w="594360" h="574675">
                  <a:moveTo>
                    <a:pt x="393131" y="380921"/>
                  </a:moveTo>
                  <a:lnTo>
                    <a:pt x="402144" y="386814"/>
                  </a:lnTo>
                </a:path>
                <a:path w="594360" h="574675">
                  <a:moveTo>
                    <a:pt x="402144" y="386814"/>
                  </a:moveTo>
                  <a:lnTo>
                    <a:pt x="411537" y="396129"/>
                  </a:lnTo>
                </a:path>
                <a:path w="594360" h="574675">
                  <a:moveTo>
                    <a:pt x="411537" y="396129"/>
                  </a:moveTo>
                  <a:lnTo>
                    <a:pt x="420550" y="405139"/>
                  </a:lnTo>
                </a:path>
                <a:path w="594360" h="574675">
                  <a:moveTo>
                    <a:pt x="420550" y="405139"/>
                  </a:moveTo>
                  <a:lnTo>
                    <a:pt x="429816" y="414454"/>
                  </a:lnTo>
                </a:path>
                <a:path w="594360" h="574675">
                  <a:moveTo>
                    <a:pt x="429816" y="414454"/>
                  </a:moveTo>
                  <a:lnTo>
                    <a:pt x="435783" y="423451"/>
                  </a:lnTo>
                </a:path>
                <a:path w="594360" h="574675">
                  <a:moveTo>
                    <a:pt x="435783" y="423451"/>
                  </a:moveTo>
                  <a:lnTo>
                    <a:pt x="445049" y="429661"/>
                  </a:lnTo>
                </a:path>
                <a:path w="594360" h="574675">
                  <a:moveTo>
                    <a:pt x="445049" y="429661"/>
                  </a:moveTo>
                  <a:lnTo>
                    <a:pt x="451015" y="438659"/>
                  </a:lnTo>
                </a:path>
                <a:path w="594360" h="574675">
                  <a:moveTo>
                    <a:pt x="451015" y="438659"/>
                  </a:moveTo>
                  <a:lnTo>
                    <a:pt x="463455" y="444868"/>
                  </a:lnTo>
                </a:path>
                <a:path w="594360" h="574675">
                  <a:moveTo>
                    <a:pt x="463455" y="444868"/>
                  </a:moveTo>
                  <a:lnTo>
                    <a:pt x="469295" y="453879"/>
                  </a:lnTo>
                </a:path>
                <a:path w="594360" h="574675">
                  <a:moveTo>
                    <a:pt x="469295" y="453879"/>
                  </a:moveTo>
                  <a:lnTo>
                    <a:pt x="478688" y="463193"/>
                  </a:lnTo>
                </a:path>
                <a:path w="594360" h="574675">
                  <a:moveTo>
                    <a:pt x="478688" y="463193"/>
                  </a:moveTo>
                  <a:lnTo>
                    <a:pt x="484527" y="469086"/>
                  </a:lnTo>
                </a:path>
                <a:path w="594360" h="574675">
                  <a:moveTo>
                    <a:pt x="484527" y="469086"/>
                  </a:moveTo>
                  <a:lnTo>
                    <a:pt x="490747" y="475296"/>
                  </a:lnTo>
                </a:path>
                <a:path w="594360" h="574675">
                  <a:moveTo>
                    <a:pt x="490747" y="475296"/>
                  </a:moveTo>
                  <a:lnTo>
                    <a:pt x="499760" y="484611"/>
                  </a:lnTo>
                </a:path>
                <a:path w="594360" h="574675">
                  <a:moveTo>
                    <a:pt x="499760" y="484611"/>
                  </a:moveTo>
                  <a:lnTo>
                    <a:pt x="505980" y="490504"/>
                  </a:lnTo>
                </a:path>
                <a:path w="594360" h="574675">
                  <a:moveTo>
                    <a:pt x="505980" y="490504"/>
                  </a:moveTo>
                  <a:lnTo>
                    <a:pt x="514993" y="496713"/>
                  </a:lnTo>
                </a:path>
                <a:path w="594360" h="574675">
                  <a:moveTo>
                    <a:pt x="514993" y="496713"/>
                  </a:moveTo>
                  <a:lnTo>
                    <a:pt x="521213" y="505724"/>
                  </a:lnTo>
                </a:path>
                <a:path w="594360" h="574675">
                  <a:moveTo>
                    <a:pt x="521213" y="505724"/>
                  </a:moveTo>
                  <a:lnTo>
                    <a:pt x="527433" y="511933"/>
                  </a:lnTo>
                </a:path>
                <a:path w="594360" h="574675">
                  <a:moveTo>
                    <a:pt x="527433" y="511933"/>
                  </a:moveTo>
                  <a:lnTo>
                    <a:pt x="533272" y="515038"/>
                  </a:lnTo>
                </a:path>
                <a:path w="594360" h="574675">
                  <a:moveTo>
                    <a:pt x="533272" y="515038"/>
                  </a:moveTo>
                  <a:lnTo>
                    <a:pt x="542666" y="524036"/>
                  </a:lnTo>
                </a:path>
                <a:path w="594360" h="574675">
                  <a:moveTo>
                    <a:pt x="542666" y="524036"/>
                  </a:moveTo>
                  <a:lnTo>
                    <a:pt x="548505" y="530246"/>
                  </a:lnTo>
                </a:path>
                <a:path w="594360" h="574675">
                  <a:moveTo>
                    <a:pt x="548505" y="530246"/>
                  </a:moveTo>
                  <a:lnTo>
                    <a:pt x="554725" y="536139"/>
                  </a:lnTo>
                </a:path>
                <a:path w="594360" h="574675">
                  <a:moveTo>
                    <a:pt x="554725" y="536139"/>
                  </a:moveTo>
                  <a:lnTo>
                    <a:pt x="563738" y="542348"/>
                  </a:lnTo>
                </a:path>
                <a:path w="594360" h="574675">
                  <a:moveTo>
                    <a:pt x="563738" y="542348"/>
                  </a:moveTo>
                  <a:lnTo>
                    <a:pt x="566911" y="548558"/>
                  </a:lnTo>
                </a:path>
                <a:path w="594360" h="574675">
                  <a:moveTo>
                    <a:pt x="566911" y="548558"/>
                  </a:moveTo>
                  <a:lnTo>
                    <a:pt x="573131" y="554464"/>
                  </a:lnTo>
                </a:path>
                <a:path w="594360" h="574675">
                  <a:moveTo>
                    <a:pt x="573131" y="554464"/>
                  </a:moveTo>
                  <a:lnTo>
                    <a:pt x="582144" y="560673"/>
                  </a:lnTo>
                </a:path>
                <a:path w="594360" h="574675">
                  <a:moveTo>
                    <a:pt x="582144" y="560673"/>
                  </a:moveTo>
                  <a:lnTo>
                    <a:pt x="585190" y="566883"/>
                  </a:lnTo>
                </a:path>
                <a:path w="594360" h="574675">
                  <a:moveTo>
                    <a:pt x="585190" y="566883"/>
                  </a:moveTo>
                  <a:lnTo>
                    <a:pt x="591410" y="572776"/>
                  </a:lnTo>
                </a:path>
                <a:path w="594360" h="574675">
                  <a:moveTo>
                    <a:pt x="591410" y="572776"/>
                  </a:moveTo>
                  <a:lnTo>
                    <a:pt x="594203" y="574229"/>
                  </a:lnTo>
                </a:path>
              </a:pathLst>
            </a:custGeom>
            <a:ln w="2422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1" name="object 321"/>
          <p:cNvSpPr txBox="1"/>
          <p:nvPr/>
        </p:nvSpPr>
        <p:spPr>
          <a:xfrm>
            <a:off x="1826809" y="4483241"/>
            <a:ext cx="135890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spc="15" dirty="0">
                <a:latin typeface="Verdana"/>
                <a:cs typeface="Verdana"/>
              </a:rPr>
              <a:t>16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22" name="object 322"/>
          <p:cNvSpPr txBox="1"/>
          <p:nvPr/>
        </p:nvSpPr>
        <p:spPr>
          <a:xfrm>
            <a:off x="1826809" y="4684359"/>
            <a:ext cx="135890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spc="15" dirty="0">
                <a:latin typeface="Verdana"/>
                <a:cs typeface="Verdana"/>
              </a:rPr>
              <a:t>17</a:t>
            </a:r>
            <a:endParaRPr sz="6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50" spc="15" dirty="0">
                <a:latin typeface="Verdana"/>
                <a:cs typeface="Verdana"/>
              </a:rPr>
              <a:t>18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23" name="object 323"/>
          <p:cNvSpPr txBox="1"/>
          <p:nvPr/>
        </p:nvSpPr>
        <p:spPr>
          <a:xfrm>
            <a:off x="1826809" y="5080514"/>
            <a:ext cx="135890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spc="15" dirty="0">
                <a:latin typeface="Verdana"/>
                <a:cs typeface="Verdana"/>
              </a:rPr>
              <a:t>19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24" name="object 324"/>
          <p:cNvSpPr txBox="1"/>
          <p:nvPr/>
        </p:nvSpPr>
        <p:spPr>
          <a:xfrm>
            <a:off x="1826809" y="5281658"/>
            <a:ext cx="135890" cy="923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spc="15" dirty="0">
                <a:latin typeface="Verdana"/>
                <a:cs typeface="Verdana"/>
              </a:rPr>
              <a:t>20</a:t>
            </a:r>
            <a:endParaRPr sz="6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50" spc="15" dirty="0">
                <a:latin typeface="Verdana"/>
                <a:cs typeface="Verdana"/>
              </a:rPr>
              <a:t>21</a:t>
            </a:r>
            <a:endParaRPr sz="6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50" spc="15" dirty="0">
                <a:latin typeface="Verdana"/>
                <a:cs typeface="Verdana"/>
              </a:rPr>
              <a:t>22</a:t>
            </a:r>
            <a:endParaRPr sz="6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50" spc="15" dirty="0">
                <a:latin typeface="Verdana"/>
                <a:cs typeface="Verdana"/>
              </a:rPr>
              <a:t>23</a:t>
            </a:r>
            <a:endParaRPr sz="6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50" spc="15" dirty="0">
                <a:latin typeface="Verdana"/>
                <a:cs typeface="Verdana"/>
              </a:rPr>
              <a:t>24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25" name="object 325"/>
          <p:cNvSpPr txBox="1"/>
          <p:nvPr/>
        </p:nvSpPr>
        <p:spPr>
          <a:xfrm>
            <a:off x="1927218" y="6199038"/>
            <a:ext cx="182245" cy="142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dirty="0">
                <a:latin typeface="Verdana"/>
                <a:cs typeface="Verdana"/>
              </a:rPr>
              <a:t>0</a:t>
            </a:r>
            <a:r>
              <a:rPr sz="750" spc="-15" dirty="0">
                <a:latin typeface="Verdana"/>
                <a:cs typeface="Verdana"/>
              </a:rPr>
              <a:t>.</a:t>
            </a:r>
            <a:r>
              <a:rPr sz="750" spc="10" dirty="0">
                <a:latin typeface="Verdana"/>
                <a:cs typeface="Verdana"/>
              </a:rPr>
              <a:t>1</a:t>
            </a:r>
            <a:endParaRPr sz="750">
              <a:latin typeface="Verdana"/>
              <a:cs typeface="Verdana"/>
            </a:endParaRPr>
          </a:p>
        </p:txBody>
      </p:sp>
      <p:sp>
        <p:nvSpPr>
          <p:cNvPr id="326" name="object 326"/>
          <p:cNvSpPr txBox="1"/>
          <p:nvPr/>
        </p:nvSpPr>
        <p:spPr>
          <a:xfrm>
            <a:off x="2578786" y="6199038"/>
            <a:ext cx="867410" cy="2679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68580" algn="ctr">
              <a:lnSpc>
                <a:spcPts val="855"/>
              </a:lnSpc>
              <a:spcBef>
                <a:spcPts val="114"/>
              </a:spcBef>
            </a:pPr>
            <a:r>
              <a:rPr sz="750" spc="10" dirty="0">
                <a:latin typeface="Verdana"/>
                <a:cs typeface="Verdana"/>
              </a:rPr>
              <a:t>1</a:t>
            </a:r>
            <a:endParaRPr sz="750">
              <a:latin typeface="Verdana"/>
              <a:cs typeface="Verdana"/>
            </a:endParaRPr>
          </a:p>
          <a:p>
            <a:pPr marL="38100">
              <a:lnSpc>
                <a:spcPts val="1035"/>
              </a:lnSpc>
            </a:pPr>
            <a:r>
              <a:rPr sz="900" b="1" spc="-5" dirty="0">
                <a:latin typeface="Verdana"/>
                <a:cs typeface="Verdana"/>
              </a:rPr>
              <a:t>T-T</a:t>
            </a:r>
            <a:r>
              <a:rPr sz="900" b="1" spc="-7" baseline="-18518" dirty="0">
                <a:latin typeface="Verdana"/>
                <a:cs typeface="Verdana"/>
              </a:rPr>
              <a:t>burst</a:t>
            </a:r>
            <a:r>
              <a:rPr sz="750" b="1" spc="-5" dirty="0">
                <a:latin typeface="Verdana"/>
                <a:cs typeface="Verdana"/>
              </a:rPr>
              <a:t>(days)</a:t>
            </a:r>
            <a:endParaRPr sz="750">
              <a:latin typeface="Verdana"/>
              <a:cs typeface="Verdana"/>
            </a:endParaRPr>
          </a:p>
        </p:txBody>
      </p:sp>
      <p:grpSp>
        <p:nvGrpSpPr>
          <p:cNvPr id="327" name="object 327"/>
          <p:cNvGrpSpPr/>
          <p:nvPr/>
        </p:nvGrpSpPr>
        <p:grpSpPr>
          <a:xfrm>
            <a:off x="1656843" y="4474364"/>
            <a:ext cx="2294890" cy="2026920"/>
            <a:chOff x="1656843" y="4474364"/>
            <a:chExt cx="2294890" cy="2026920"/>
          </a:xfrm>
        </p:grpSpPr>
        <p:sp>
          <p:nvSpPr>
            <p:cNvPr id="328" name="object 328"/>
            <p:cNvSpPr/>
            <p:nvPr/>
          </p:nvSpPr>
          <p:spPr>
            <a:xfrm>
              <a:off x="1656842" y="4474374"/>
              <a:ext cx="2294890" cy="2026920"/>
            </a:xfrm>
            <a:custGeom>
              <a:avLst/>
              <a:gdLst/>
              <a:ahLst/>
              <a:cxnLst/>
              <a:rect l="l" t="t" r="r" b="b"/>
              <a:pathLst>
                <a:path w="2294890" h="2026920">
                  <a:moveTo>
                    <a:pt x="2294801" y="2008644"/>
                  </a:moveTo>
                  <a:lnTo>
                    <a:pt x="18021" y="2008644"/>
                  </a:lnTo>
                  <a:lnTo>
                    <a:pt x="18021" y="0"/>
                  </a:lnTo>
                  <a:lnTo>
                    <a:pt x="0" y="0"/>
                  </a:lnTo>
                  <a:lnTo>
                    <a:pt x="0" y="2017649"/>
                  </a:lnTo>
                  <a:lnTo>
                    <a:pt x="9004" y="2017649"/>
                  </a:lnTo>
                  <a:lnTo>
                    <a:pt x="9004" y="2026640"/>
                  </a:lnTo>
                  <a:lnTo>
                    <a:pt x="2294801" y="2026640"/>
                  </a:lnTo>
                  <a:lnTo>
                    <a:pt x="2294801" y="20086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3342217" y="5138746"/>
              <a:ext cx="3175" cy="110489"/>
            </a:xfrm>
            <a:custGeom>
              <a:avLst/>
              <a:gdLst/>
              <a:ahLst/>
              <a:cxnLst/>
              <a:rect l="l" t="t" r="r" b="b"/>
              <a:pathLst>
                <a:path w="3175" h="110489">
                  <a:moveTo>
                    <a:pt x="3173" y="0"/>
                  </a:moveTo>
                  <a:lnTo>
                    <a:pt x="0" y="109873"/>
                  </a:lnTo>
                </a:path>
              </a:pathLst>
            </a:custGeom>
            <a:ln w="62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3305532" y="524862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163" y="0"/>
                  </a:moveTo>
                  <a:lnTo>
                    <a:pt x="0" y="0"/>
                  </a:lnTo>
                  <a:lnTo>
                    <a:pt x="36685" y="76113"/>
                  </a:lnTo>
                  <a:lnTo>
                    <a:pt x="761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1" name="object 331"/>
          <p:cNvSpPr txBox="1"/>
          <p:nvPr/>
        </p:nvSpPr>
        <p:spPr>
          <a:xfrm>
            <a:off x="3090605" y="4988897"/>
            <a:ext cx="499109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350" baseline="9259" dirty="0">
                <a:latin typeface="Verdana"/>
                <a:cs typeface="Verdana"/>
              </a:rPr>
              <a:t>T</a:t>
            </a:r>
            <a:r>
              <a:rPr sz="600" dirty="0">
                <a:latin typeface="Verdana"/>
                <a:cs typeface="Verdana"/>
              </a:rPr>
              <a:t>jet</a:t>
            </a:r>
            <a:r>
              <a:rPr sz="600" spc="-10" dirty="0">
                <a:latin typeface="Verdana"/>
                <a:cs typeface="Verdana"/>
              </a:rPr>
              <a:t> </a:t>
            </a:r>
            <a:r>
              <a:rPr sz="600" dirty="0">
                <a:latin typeface="Verdana"/>
                <a:cs typeface="Verdana"/>
              </a:rPr>
              <a:t>break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32" name="object 332"/>
          <p:cNvSpPr txBox="1"/>
          <p:nvPr/>
        </p:nvSpPr>
        <p:spPr>
          <a:xfrm>
            <a:off x="7826755" y="729137"/>
            <a:ext cx="2799080" cy="421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900"/>
              </a:lnSpc>
              <a:spcBef>
                <a:spcPts val="130"/>
              </a:spcBef>
            </a:pPr>
            <a:r>
              <a:rPr sz="1600" b="1" spc="-20" dirty="0">
                <a:latin typeface="Times New Roman"/>
                <a:cs typeface="Times New Roman"/>
              </a:rPr>
              <a:t>PEAK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spc="-20" dirty="0">
                <a:latin typeface="Times New Roman"/>
                <a:cs typeface="Times New Roman"/>
              </a:rPr>
              <a:t>PHOTON ENERGY:</a:t>
            </a:r>
            <a:endParaRPr sz="1600">
              <a:latin typeface="Times New Roman"/>
              <a:cs typeface="Times New Roman"/>
            </a:endParaRPr>
          </a:p>
          <a:p>
            <a:pPr marL="62230">
              <a:lnSpc>
                <a:spcPts val="1180"/>
              </a:lnSpc>
            </a:pPr>
            <a:r>
              <a:rPr sz="1000" spc="-10" dirty="0">
                <a:latin typeface="Times New Roman"/>
                <a:cs typeface="Times New Roman"/>
              </a:rPr>
              <a:t>(photon energy with the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highest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flux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{like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the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'color'})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33" name="object 333"/>
          <p:cNvSpPr txBox="1"/>
          <p:nvPr/>
        </p:nvSpPr>
        <p:spPr>
          <a:xfrm>
            <a:off x="10986648" y="729137"/>
            <a:ext cx="1200150" cy="421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900"/>
              </a:lnSpc>
              <a:spcBef>
                <a:spcPts val="130"/>
              </a:spcBef>
            </a:pPr>
            <a:r>
              <a:rPr sz="1600" b="1" spc="-20" dirty="0">
                <a:latin typeface="Times New Roman"/>
                <a:cs typeface="Times New Roman"/>
              </a:rPr>
              <a:t>TIME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20" dirty="0">
                <a:latin typeface="Times New Roman"/>
                <a:cs typeface="Times New Roman"/>
              </a:rPr>
              <a:t>OF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JE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ts val="1180"/>
              </a:lnSpc>
            </a:pPr>
            <a:r>
              <a:rPr sz="1000" spc="-15" dirty="0">
                <a:latin typeface="Times New Roman"/>
                <a:cs typeface="Times New Roman"/>
              </a:rPr>
              <a:t>(when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afterglow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fading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334" name="object 334"/>
          <p:cNvGrpSpPr/>
          <p:nvPr/>
        </p:nvGrpSpPr>
        <p:grpSpPr>
          <a:xfrm>
            <a:off x="7870359" y="1176937"/>
            <a:ext cx="2527300" cy="2115820"/>
            <a:chOff x="7870359" y="1176937"/>
            <a:chExt cx="2527300" cy="2115820"/>
          </a:xfrm>
        </p:grpSpPr>
        <p:sp>
          <p:nvSpPr>
            <p:cNvPr id="335" name="object 335"/>
            <p:cNvSpPr/>
            <p:nvPr/>
          </p:nvSpPr>
          <p:spPr>
            <a:xfrm>
              <a:off x="7880202" y="1186780"/>
              <a:ext cx="2507615" cy="2096135"/>
            </a:xfrm>
            <a:custGeom>
              <a:avLst/>
              <a:gdLst/>
              <a:ahLst/>
              <a:cxnLst/>
              <a:rect l="l" t="t" r="r" b="b"/>
              <a:pathLst>
                <a:path w="2507615" h="2096135">
                  <a:moveTo>
                    <a:pt x="0" y="2095829"/>
                  </a:moveTo>
                  <a:lnTo>
                    <a:pt x="2507263" y="2095829"/>
                  </a:lnTo>
                  <a:lnTo>
                    <a:pt x="2507263" y="0"/>
                  </a:lnTo>
                  <a:lnTo>
                    <a:pt x="0" y="0"/>
                  </a:lnTo>
                  <a:lnTo>
                    <a:pt x="0" y="2095829"/>
                  </a:lnTo>
                  <a:close/>
                </a:path>
              </a:pathLst>
            </a:custGeom>
            <a:ln w="19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9247706" y="2861165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h="34289">
                  <a:moveTo>
                    <a:pt x="0" y="339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8425285" y="1957044"/>
              <a:ext cx="715010" cy="848360"/>
            </a:xfrm>
            <a:custGeom>
              <a:avLst/>
              <a:gdLst/>
              <a:ahLst/>
              <a:cxnLst/>
              <a:rect l="l" t="t" r="r" b="b"/>
              <a:pathLst>
                <a:path w="715009" h="848360">
                  <a:moveTo>
                    <a:pt x="0" y="847844"/>
                  </a:moveTo>
                  <a:lnTo>
                    <a:pt x="28259" y="806443"/>
                  </a:lnTo>
                </a:path>
                <a:path w="715009" h="848360">
                  <a:moveTo>
                    <a:pt x="28259" y="806443"/>
                  </a:moveTo>
                  <a:lnTo>
                    <a:pt x="54122" y="770002"/>
                  </a:lnTo>
                </a:path>
                <a:path w="715009" h="848360">
                  <a:moveTo>
                    <a:pt x="54122" y="770002"/>
                  </a:moveTo>
                  <a:lnTo>
                    <a:pt x="77588" y="733317"/>
                  </a:lnTo>
                </a:path>
                <a:path w="715009" h="848360">
                  <a:moveTo>
                    <a:pt x="77588" y="733317"/>
                  </a:moveTo>
                  <a:lnTo>
                    <a:pt x="101065" y="701834"/>
                  </a:lnTo>
                </a:path>
                <a:path w="715009" h="848360">
                  <a:moveTo>
                    <a:pt x="101065" y="701834"/>
                  </a:moveTo>
                  <a:lnTo>
                    <a:pt x="124531" y="672577"/>
                  </a:lnTo>
                </a:path>
                <a:path w="715009" h="848360">
                  <a:moveTo>
                    <a:pt x="124531" y="672577"/>
                  </a:moveTo>
                  <a:lnTo>
                    <a:pt x="145601" y="643321"/>
                  </a:lnTo>
                </a:path>
                <a:path w="715009" h="848360">
                  <a:moveTo>
                    <a:pt x="145601" y="643321"/>
                  </a:moveTo>
                  <a:lnTo>
                    <a:pt x="164529" y="614074"/>
                  </a:lnTo>
                </a:path>
                <a:path w="715009" h="848360">
                  <a:moveTo>
                    <a:pt x="164529" y="614074"/>
                  </a:moveTo>
                  <a:lnTo>
                    <a:pt x="185599" y="589534"/>
                  </a:lnTo>
                </a:path>
                <a:path w="715009" h="848360">
                  <a:moveTo>
                    <a:pt x="185599" y="589534"/>
                  </a:moveTo>
                  <a:lnTo>
                    <a:pt x="202130" y="565236"/>
                  </a:lnTo>
                </a:path>
                <a:path w="715009" h="848360">
                  <a:moveTo>
                    <a:pt x="202130" y="565236"/>
                  </a:moveTo>
                  <a:lnTo>
                    <a:pt x="220803" y="540938"/>
                  </a:lnTo>
                </a:path>
                <a:path w="715009" h="848360">
                  <a:moveTo>
                    <a:pt x="220803" y="540938"/>
                  </a:moveTo>
                  <a:lnTo>
                    <a:pt x="237334" y="518877"/>
                  </a:lnTo>
                </a:path>
                <a:path w="715009" h="848360">
                  <a:moveTo>
                    <a:pt x="237334" y="518877"/>
                  </a:moveTo>
                  <a:lnTo>
                    <a:pt x="253856" y="497058"/>
                  </a:lnTo>
                </a:path>
                <a:path w="715009" h="848360">
                  <a:moveTo>
                    <a:pt x="253856" y="497058"/>
                  </a:moveTo>
                  <a:lnTo>
                    <a:pt x="270143" y="477476"/>
                  </a:lnTo>
                </a:path>
                <a:path w="715009" h="848360">
                  <a:moveTo>
                    <a:pt x="270143" y="477476"/>
                  </a:moveTo>
                  <a:lnTo>
                    <a:pt x="284267" y="458137"/>
                  </a:lnTo>
                </a:path>
                <a:path w="715009" h="848360">
                  <a:moveTo>
                    <a:pt x="284267" y="458137"/>
                  </a:moveTo>
                  <a:lnTo>
                    <a:pt x="300799" y="438555"/>
                  </a:lnTo>
                </a:path>
                <a:path w="715009" h="848360">
                  <a:moveTo>
                    <a:pt x="300799" y="438555"/>
                  </a:moveTo>
                  <a:lnTo>
                    <a:pt x="314923" y="418973"/>
                  </a:lnTo>
                </a:path>
                <a:path w="715009" h="848360">
                  <a:moveTo>
                    <a:pt x="314923" y="418973"/>
                  </a:moveTo>
                  <a:lnTo>
                    <a:pt x="326662" y="402113"/>
                  </a:lnTo>
                </a:path>
                <a:path w="715009" h="848360">
                  <a:moveTo>
                    <a:pt x="326662" y="402113"/>
                  </a:moveTo>
                  <a:lnTo>
                    <a:pt x="340786" y="387490"/>
                  </a:lnTo>
                </a:path>
                <a:path w="715009" h="848360">
                  <a:moveTo>
                    <a:pt x="340786" y="387490"/>
                  </a:moveTo>
                  <a:lnTo>
                    <a:pt x="354921" y="370377"/>
                  </a:lnTo>
                </a:path>
                <a:path w="715009" h="848360">
                  <a:moveTo>
                    <a:pt x="354921" y="370377"/>
                  </a:moveTo>
                  <a:lnTo>
                    <a:pt x="366659" y="355714"/>
                  </a:lnTo>
                </a:path>
                <a:path w="715009" h="848360">
                  <a:moveTo>
                    <a:pt x="366659" y="355714"/>
                  </a:moveTo>
                  <a:lnTo>
                    <a:pt x="378388" y="341141"/>
                  </a:lnTo>
                </a:path>
                <a:path w="715009" h="848360">
                  <a:moveTo>
                    <a:pt x="378388" y="341141"/>
                  </a:moveTo>
                  <a:lnTo>
                    <a:pt x="390126" y="326467"/>
                  </a:lnTo>
                </a:path>
                <a:path w="715009" h="848360">
                  <a:moveTo>
                    <a:pt x="390126" y="326467"/>
                  </a:moveTo>
                  <a:lnTo>
                    <a:pt x="401903" y="311894"/>
                  </a:lnTo>
                </a:path>
                <a:path w="715009" h="848360">
                  <a:moveTo>
                    <a:pt x="401903" y="311894"/>
                  </a:moveTo>
                  <a:lnTo>
                    <a:pt x="413641" y="299751"/>
                  </a:lnTo>
                </a:path>
                <a:path w="715009" h="848360">
                  <a:moveTo>
                    <a:pt x="413641" y="299751"/>
                  </a:moveTo>
                  <a:lnTo>
                    <a:pt x="425281" y="285077"/>
                  </a:lnTo>
                </a:path>
                <a:path w="715009" h="848360">
                  <a:moveTo>
                    <a:pt x="425281" y="285077"/>
                  </a:moveTo>
                  <a:lnTo>
                    <a:pt x="434672" y="272933"/>
                  </a:lnTo>
                </a:path>
                <a:path w="715009" h="848360">
                  <a:moveTo>
                    <a:pt x="434672" y="272933"/>
                  </a:moveTo>
                  <a:lnTo>
                    <a:pt x="446410" y="260587"/>
                  </a:lnTo>
                </a:path>
                <a:path w="715009" h="848360">
                  <a:moveTo>
                    <a:pt x="446410" y="260587"/>
                  </a:moveTo>
                  <a:lnTo>
                    <a:pt x="455996" y="250872"/>
                  </a:lnTo>
                </a:path>
                <a:path w="715009" h="848360">
                  <a:moveTo>
                    <a:pt x="455996" y="250872"/>
                  </a:moveTo>
                  <a:lnTo>
                    <a:pt x="465289" y="238728"/>
                  </a:lnTo>
                </a:path>
                <a:path w="715009" h="848360">
                  <a:moveTo>
                    <a:pt x="465289" y="238728"/>
                  </a:moveTo>
                  <a:lnTo>
                    <a:pt x="474679" y="229114"/>
                  </a:lnTo>
                </a:path>
                <a:path w="715009" h="848360">
                  <a:moveTo>
                    <a:pt x="474679" y="229114"/>
                  </a:moveTo>
                  <a:lnTo>
                    <a:pt x="483972" y="216666"/>
                  </a:lnTo>
                </a:path>
                <a:path w="715009" h="848360">
                  <a:moveTo>
                    <a:pt x="483972" y="216666"/>
                  </a:moveTo>
                  <a:lnTo>
                    <a:pt x="493558" y="207052"/>
                  </a:lnTo>
                </a:path>
                <a:path w="715009" h="848360">
                  <a:moveTo>
                    <a:pt x="493558" y="207052"/>
                  </a:moveTo>
                  <a:lnTo>
                    <a:pt x="502949" y="197337"/>
                  </a:lnTo>
                </a:path>
                <a:path w="715009" h="848360">
                  <a:moveTo>
                    <a:pt x="502949" y="197337"/>
                  </a:moveTo>
                  <a:lnTo>
                    <a:pt x="512241" y="187420"/>
                  </a:lnTo>
                </a:path>
                <a:path w="715009" h="848360">
                  <a:moveTo>
                    <a:pt x="512241" y="187420"/>
                  </a:moveTo>
                  <a:lnTo>
                    <a:pt x="521632" y="177806"/>
                  </a:lnTo>
                </a:path>
                <a:path w="715009" h="848360">
                  <a:moveTo>
                    <a:pt x="521632" y="177806"/>
                  </a:moveTo>
                  <a:lnTo>
                    <a:pt x="528772" y="170520"/>
                  </a:lnTo>
                </a:path>
                <a:path w="715009" h="848360">
                  <a:moveTo>
                    <a:pt x="528772" y="170520"/>
                  </a:moveTo>
                  <a:lnTo>
                    <a:pt x="538163" y="160602"/>
                  </a:lnTo>
                </a:path>
                <a:path w="715009" h="848360">
                  <a:moveTo>
                    <a:pt x="538163" y="160602"/>
                  </a:moveTo>
                  <a:lnTo>
                    <a:pt x="545108" y="153417"/>
                  </a:lnTo>
                </a:path>
                <a:path w="715009" h="848360">
                  <a:moveTo>
                    <a:pt x="545108" y="153417"/>
                  </a:moveTo>
                  <a:lnTo>
                    <a:pt x="554694" y="143803"/>
                  </a:lnTo>
                </a:path>
                <a:path w="715009" h="848360">
                  <a:moveTo>
                    <a:pt x="554694" y="143803"/>
                  </a:moveTo>
                  <a:lnTo>
                    <a:pt x="561639" y="136314"/>
                  </a:lnTo>
                </a:path>
                <a:path w="715009" h="848360">
                  <a:moveTo>
                    <a:pt x="561639" y="136314"/>
                  </a:moveTo>
                  <a:lnTo>
                    <a:pt x="570932" y="129129"/>
                  </a:lnTo>
                </a:path>
                <a:path w="715009" h="848360">
                  <a:moveTo>
                    <a:pt x="570932" y="129129"/>
                  </a:moveTo>
                  <a:lnTo>
                    <a:pt x="578170" y="119212"/>
                  </a:lnTo>
                </a:path>
                <a:path w="715009" h="848360">
                  <a:moveTo>
                    <a:pt x="578170" y="119212"/>
                  </a:moveTo>
                  <a:lnTo>
                    <a:pt x="585115" y="112027"/>
                  </a:lnTo>
                </a:path>
                <a:path w="715009" h="848360">
                  <a:moveTo>
                    <a:pt x="585115" y="112027"/>
                  </a:moveTo>
                  <a:lnTo>
                    <a:pt x="592256" y="107068"/>
                  </a:lnTo>
                </a:path>
                <a:path w="715009" h="848360">
                  <a:moveTo>
                    <a:pt x="592256" y="107068"/>
                  </a:moveTo>
                  <a:lnTo>
                    <a:pt x="599201" y="99883"/>
                  </a:lnTo>
                </a:path>
                <a:path w="715009" h="848360">
                  <a:moveTo>
                    <a:pt x="599201" y="99883"/>
                  </a:moveTo>
                  <a:lnTo>
                    <a:pt x="606342" y="92495"/>
                  </a:lnTo>
                </a:path>
                <a:path w="715009" h="848360">
                  <a:moveTo>
                    <a:pt x="606342" y="92495"/>
                  </a:moveTo>
                  <a:lnTo>
                    <a:pt x="613287" y="85310"/>
                  </a:lnTo>
                </a:path>
                <a:path w="715009" h="848360">
                  <a:moveTo>
                    <a:pt x="613287" y="85310"/>
                  </a:moveTo>
                  <a:lnTo>
                    <a:pt x="620232" y="80351"/>
                  </a:lnTo>
                </a:path>
                <a:path w="715009" h="848360">
                  <a:moveTo>
                    <a:pt x="620232" y="80351"/>
                  </a:moveTo>
                  <a:lnTo>
                    <a:pt x="627470" y="72863"/>
                  </a:lnTo>
                </a:path>
                <a:path w="715009" h="848360">
                  <a:moveTo>
                    <a:pt x="627470" y="72863"/>
                  </a:moveTo>
                  <a:lnTo>
                    <a:pt x="634416" y="65678"/>
                  </a:lnTo>
                </a:path>
                <a:path w="715009" h="848360">
                  <a:moveTo>
                    <a:pt x="634416" y="65678"/>
                  </a:moveTo>
                  <a:lnTo>
                    <a:pt x="641556" y="60719"/>
                  </a:lnTo>
                </a:path>
                <a:path w="715009" h="848360">
                  <a:moveTo>
                    <a:pt x="641556" y="60719"/>
                  </a:moveTo>
                  <a:lnTo>
                    <a:pt x="648501" y="56064"/>
                  </a:lnTo>
                </a:path>
                <a:path w="715009" h="848360">
                  <a:moveTo>
                    <a:pt x="648501" y="56064"/>
                  </a:moveTo>
                  <a:lnTo>
                    <a:pt x="653294" y="48575"/>
                  </a:lnTo>
                </a:path>
                <a:path w="715009" h="848360">
                  <a:moveTo>
                    <a:pt x="653294" y="48575"/>
                  </a:moveTo>
                  <a:lnTo>
                    <a:pt x="660239" y="43616"/>
                  </a:lnTo>
                </a:path>
                <a:path w="715009" h="848360">
                  <a:moveTo>
                    <a:pt x="660239" y="43616"/>
                  </a:moveTo>
                  <a:lnTo>
                    <a:pt x="667478" y="38961"/>
                  </a:lnTo>
                </a:path>
                <a:path w="715009" h="848360">
                  <a:moveTo>
                    <a:pt x="667478" y="38961"/>
                  </a:moveTo>
                  <a:lnTo>
                    <a:pt x="671978" y="34002"/>
                  </a:lnTo>
                </a:path>
                <a:path w="715009" h="848360">
                  <a:moveTo>
                    <a:pt x="671978" y="34002"/>
                  </a:moveTo>
                  <a:lnTo>
                    <a:pt x="679216" y="29044"/>
                  </a:lnTo>
                </a:path>
                <a:path w="715009" h="848360">
                  <a:moveTo>
                    <a:pt x="679216" y="29044"/>
                  </a:moveTo>
                  <a:lnTo>
                    <a:pt x="683716" y="24287"/>
                  </a:lnTo>
                </a:path>
                <a:path w="715009" h="848360">
                  <a:moveTo>
                    <a:pt x="683716" y="24287"/>
                  </a:moveTo>
                  <a:lnTo>
                    <a:pt x="690954" y="19328"/>
                  </a:lnTo>
                </a:path>
                <a:path w="715009" h="848360">
                  <a:moveTo>
                    <a:pt x="690954" y="19328"/>
                  </a:moveTo>
                  <a:lnTo>
                    <a:pt x="695454" y="14370"/>
                  </a:lnTo>
                </a:path>
                <a:path w="715009" h="848360">
                  <a:moveTo>
                    <a:pt x="695454" y="14370"/>
                  </a:moveTo>
                  <a:lnTo>
                    <a:pt x="702692" y="9715"/>
                  </a:lnTo>
                </a:path>
                <a:path w="715009" h="848360">
                  <a:moveTo>
                    <a:pt x="702692" y="9715"/>
                  </a:moveTo>
                  <a:lnTo>
                    <a:pt x="707192" y="4756"/>
                  </a:lnTo>
                </a:path>
                <a:path w="715009" h="848360">
                  <a:moveTo>
                    <a:pt x="707192" y="4756"/>
                  </a:moveTo>
                  <a:lnTo>
                    <a:pt x="714430" y="0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9139715" y="1954615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79" h="2539">
                  <a:moveTo>
                    <a:pt x="0" y="2428"/>
                  </a:moveTo>
                  <a:lnTo>
                    <a:pt x="4793" y="0"/>
                  </a:lnTo>
                </a:path>
              </a:pathLst>
            </a:custGeom>
            <a:ln w="2411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9144509" y="1944698"/>
              <a:ext cx="12065" cy="10160"/>
            </a:xfrm>
            <a:custGeom>
              <a:avLst/>
              <a:gdLst/>
              <a:ahLst/>
              <a:cxnLst/>
              <a:rect l="l" t="t" r="r" b="b"/>
              <a:pathLst>
                <a:path w="12065" h="10160">
                  <a:moveTo>
                    <a:pt x="0" y="9917"/>
                  </a:moveTo>
                  <a:lnTo>
                    <a:pt x="4499" y="4958"/>
                  </a:lnTo>
                </a:path>
                <a:path w="12065" h="10160">
                  <a:moveTo>
                    <a:pt x="4499" y="4958"/>
                  </a:moveTo>
                  <a:lnTo>
                    <a:pt x="11738" y="0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9156247" y="1942471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79" h="2539">
                  <a:moveTo>
                    <a:pt x="0" y="2226"/>
                  </a:moveTo>
                  <a:lnTo>
                    <a:pt x="4499" y="0"/>
                  </a:lnTo>
                </a:path>
              </a:pathLst>
            </a:custGeom>
            <a:ln w="24122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9160746" y="1937512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4958"/>
                  </a:moveTo>
                  <a:lnTo>
                    <a:pt x="4793" y="0"/>
                  </a:lnTo>
                </a:path>
              </a:pathLst>
            </a:custGeom>
            <a:ln w="2629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9165539" y="1934982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79" h="2539">
                  <a:moveTo>
                    <a:pt x="0" y="2529"/>
                  </a:moveTo>
                  <a:lnTo>
                    <a:pt x="4597" y="0"/>
                  </a:lnTo>
                </a:path>
              </a:pathLst>
            </a:custGeom>
            <a:ln w="2409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9170137" y="1930024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80">
                  <a:moveTo>
                    <a:pt x="0" y="4958"/>
                  </a:moveTo>
                  <a:lnTo>
                    <a:pt x="7140" y="0"/>
                  </a:lnTo>
                </a:path>
              </a:pathLst>
            </a:custGeom>
            <a:ln w="2646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9177278" y="1925369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80">
                  <a:moveTo>
                    <a:pt x="0" y="4655"/>
                  </a:moveTo>
                  <a:lnTo>
                    <a:pt x="4793" y="2428"/>
                  </a:lnTo>
                </a:path>
                <a:path w="9525" h="5080">
                  <a:moveTo>
                    <a:pt x="4793" y="2428"/>
                  </a:moveTo>
                  <a:lnTo>
                    <a:pt x="9292" y="0"/>
                  </a:lnTo>
                </a:path>
              </a:pathLst>
            </a:custGeom>
            <a:ln w="2387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9186570" y="1920410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4958"/>
                  </a:moveTo>
                  <a:lnTo>
                    <a:pt x="4793" y="0"/>
                  </a:lnTo>
                </a:path>
              </a:pathLst>
            </a:custGeom>
            <a:ln w="2629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9191363" y="1915451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80">
                  <a:moveTo>
                    <a:pt x="0" y="4958"/>
                  </a:moveTo>
                  <a:lnTo>
                    <a:pt x="4597" y="2428"/>
                  </a:lnTo>
                </a:path>
                <a:path w="9525" h="5080">
                  <a:moveTo>
                    <a:pt x="4597" y="2428"/>
                  </a:moveTo>
                  <a:lnTo>
                    <a:pt x="9390" y="0"/>
                  </a:lnTo>
                </a:path>
              </a:pathLst>
            </a:custGeom>
            <a:ln w="2387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9200754" y="1910695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4756"/>
                  </a:moveTo>
                  <a:lnTo>
                    <a:pt x="4793" y="0"/>
                  </a:lnTo>
                </a:path>
              </a:pathLst>
            </a:custGeom>
            <a:ln w="2631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9205547" y="1888633"/>
              <a:ext cx="42545" cy="22225"/>
            </a:xfrm>
            <a:custGeom>
              <a:avLst/>
              <a:gdLst/>
              <a:ahLst/>
              <a:cxnLst/>
              <a:rect l="l" t="t" r="r" b="b"/>
              <a:pathLst>
                <a:path w="42545" h="22225">
                  <a:moveTo>
                    <a:pt x="0" y="22061"/>
                  </a:moveTo>
                  <a:lnTo>
                    <a:pt x="4499" y="19632"/>
                  </a:lnTo>
                </a:path>
                <a:path w="42545" h="22225">
                  <a:moveTo>
                    <a:pt x="4499" y="19632"/>
                  </a:moveTo>
                  <a:lnTo>
                    <a:pt x="9292" y="17102"/>
                  </a:lnTo>
                </a:path>
                <a:path w="42545" h="22225">
                  <a:moveTo>
                    <a:pt x="9292" y="17102"/>
                  </a:moveTo>
                  <a:lnTo>
                    <a:pt x="14085" y="14673"/>
                  </a:lnTo>
                </a:path>
                <a:path w="42545" h="22225">
                  <a:moveTo>
                    <a:pt x="14085" y="14673"/>
                  </a:moveTo>
                  <a:lnTo>
                    <a:pt x="18683" y="12143"/>
                  </a:lnTo>
                </a:path>
                <a:path w="42545" h="22225">
                  <a:moveTo>
                    <a:pt x="18683" y="12143"/>
                  </a:moveTo>
                  <a:lnTo>
                    <a:pt x="23476" y="9917"/>
                  </a:lnTo>
                </a:path>
                <a:path w="42545" h="22225">
                  <a:moveTo>
                    <a:pt x="23476" y="9917"/>
                  </a:moveTo>
                  <a:lnTo>
                    <a:pt x="27975" y="7387"/>
                  </a:lnTo>
                </a:path>
                <a:path w="42545" h="22225">
                  <a:moveTo>
                    <a:pt x="27975" y="7387"/>
                  </a:moveTo>
                  <a:lnTo>
                    <a:pt x="32768" y="4958"/>
                  </a:lnTo>
                </a:path>
                <a:path w="42545" h="22225">
                  <a:moveTo>
                    <a:pt x="32768" y="4958"/>
                  </a:moveTo>
                  <a:lnTo>
                    <a:pt x="37561" y="2428"/>
                  </a:lnTo>
                </a:path>
                <a:path w="42545" h="22225">
                  <a:moveTo>
                    <a:pt x="37561" y="2428"/>
                  </a:moveTo>
                  <a:lnTo>
                    <a:pt x="42159" y="0"/>
                  </a:lnTo>
                </a:path>
              </a:pathLst>
            </a:custGeom>
            <a:ln w="2387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9247706" y="1886103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2529"/>
                  </a:moveTo>
                  <a:lnTo>
                    <a:pt x="2347" y="0"/>
                  </a:lnTo>
                </a:path>
              </a:pathLst>
            </a:custGeom>
            <a:ln w="2627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9250054" y="1878918"/>
              <a:ext cx="14604" cy="7620"/>
            </a:xfrm>
            <a:custGeom>
              <a:avLst/>
              <a:gdLst/>
              <a:ahLst/>
              <a:cxnLst/>
              <a:rect l="l" t="t" r="r" b="b"/>
              <a:pathLst>
                <a:path w="14604" h="7619">
                  <a:moveTo>
                    <a:pt x="0" y="7185"/>
                  </a:moveTo>
                  <a:lnTo>
                    <a:pt x="4793" y="4958"/>
                  </a:lnTo>
                </a:path>
                <a:path w="14604" h="7619">
                  <a:moveTo>
                    <a:pt x="4793" y="4958"/>
                  </a:moveTo>
                  <a:lnTo>
                    <a:pt x="9390" y="2529"/>
                  </a:lnTo>
                </a:path>
                <a:path w="14604" h="7619">
                  <a:moveTo>
                    <a:pt x="9390" y="2529"/>
                  </a:moveTo>
                  <a:lnTo>
                    <a:pt x="14183" y="0"/>
                  </a:lnTo>
                </a:path>
              </a:pathLst>
            </a:custGeom>
            <a:ln w="2387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9264237" y="1876489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2428"/>
                  </a:moveTo>
                  <a:lnTo>
                    <a:pt x="2347" y="0"/>
                  </a:lnTo>
                </a:path>
              </a:pathLst>
            </a:custGeom>
            <a:ln w="2629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9266585" y="1876489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2298" y="-9786"/>
                  </a:moveTo>
                  <a:lnTo>
                    <a:pt x="2298" y="9786"/>
                  </a:lnTo>
                </a:path>
              </a:pathLst>
            </a:custGeom>
            <a:ln w="4597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9271182" y="1871531"/>
              <a:ext cx="10160" cy="5080"/>
            </a:xfrm>
            <a:custGeom>
              <a:avLst/>
              <a:gdLst/>
              <a:ahLst/>
              <a:cxnLst/>
              <a:rect l="l" t="t" r="r" b="b"/>
              <a:pathLst>
                <a:path w="10159" h="5080">
                  <a:moveTo>
                    <a:pt x="0" y="4958"/>
                  </a:moveTo>
                  <a:lnTo>
                    <a:pt x="4793" y="2428"/>
                  </a:lnTo>
                </a:path>
                <a:path w="10159" h="5080">
                  <a:moveTo>
                    <a:pt x="4793" y="2428"/>
                  </a:moveTo>
                  <a:lnTo>
                    <a:pt x="9586" y="0"/>
                  </a:lnTo>
                </a:path>
              </a:pathLst>
            </a:custGeom>
            <a:ln w="2387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9280769" y="1869304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2226"/>
                  </a:moveTo>
                  <a:lnTo>
                    <a:pt x="2151" y="0"/>
                  </a:lnTo>
                </a:path>
              </a:pathLst>
            </a:custGeom>
            <a:ln w="2629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9282921" y="1869304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2396" y="-9786"/>
                  </a:moveTo>
                  <a:lnTo>
                    <a:pt x="2396" y="9786"/>
                  </a:lnTo>
                </a:path>
              </a:pathLst>
            </a:custGeom>
            <a:ln w="479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9287714" y="1866774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79" h="2539">
                  <a:moveTo>
                    <a:pt x="0" y="2529"/>
                  </a:moveTo>
                  <a:lnTo>
                    <a:pt x="4793" y="0"/>
                  </a:lnTo>
                </a:path>
              </a:pathLst>
            </a:custGeom>
            <a:ln w="24104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9292507" y="1864346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2428"/>
                  </a:moveTo>
                  <a:lnTo>
                    <a:pt x="2151" y="0"/>
                  </a:lnTo>
                </a:path>
              </a:pathLst>
            </a:custGeom>
            <a:ln w="2625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9294659" y="1864346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2396" y="-9786"/>
                  </a:moveTo>
                  <a:lnTo>
                    <a:pt x="2396" y="9786"/>
                  </a:lnTo>
                </a:path>
              </a:pathLst>
            </a:custGeom>
            <a:ln w="479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9299452" y="1861816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79" h="2539">
                  <a:moveTo>
                    <a:pt x="0" y="2529"/>
                  </a:moveTo>
                  <a:lnTo>
                    <a:pt x="4793" y="0"/>
                  </a:lnTo>
                </a:path>
              </a:pathLst>
            </a:custGeom>
            <a:ln w="24104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9304245" y="1861816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9306592" y="1859387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79" h="2539">
                  <a:moveTo>
                    <a:pt x="0" y="2428"/>
                  </a:moveTo>
                  <a:lnTo>
                    <a:pt x="4597" y="0"/>
                  </a:lnTo>
                </a:path>
              </a:pathLst>
            </a:custGeom>
            <a:ln w="24104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9311190" y="1856857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2529"/>
                  </a:moveTo>
                  <a:lnTo>
                    <a:pt x="2347" y="0"/>
                  </a:lnTo>
                </a:path>
              </a:pathLst>
            </a:custGeom>
            <a:ln w="2627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9313538" y="1856857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2396" y="-9786"/>
                  </a:moveTo>
                  <a:lnTo>
                    <a:pt x="2396" y="9786"/>
                  </a:lnTo>
                </a:path>
              </a:pathLst>
            </a:custGeom>
            <a:ln w="479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9318331" y="1854631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79" h="2539">
                  <a:moveTo>
                    <a:pt x="0" y="2226"/>
                  </a:moveTo>
                  <a:lnTo>
                    <a:pt x="4597" y="0"/>
                  </a:lnTo>
                </a:path>
              </a:pathLst>
            </a:custGeom>
            <a:ln w="24127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9322928" y="1854631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9325276" y="1852202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79" h="2539">
                  <a:moveTo>
                    <a:pt x="0" y="2428"/>
                  </a:moveTo>
                  <a:lnTo>
                    <a:pt x="4793" y="0"/>
                  </a:lnTo>
                </a:path>
              </a:pathLst>
            </a:custGeom>
            <a:ln w="2411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9330069" y="1852202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075" y="-9786"/>
                  </a:moveTo>
                  <a:lnTo>
                    <a:pt x="1075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9332221" y="1852202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2396" y="-9786"/>
                  </a:moveTo>
                  <a:lnTo>
                    <a:pt x="2396" y="9786"/>
                  </a:lnTo>
                </a:path>
              </a:pathLst>
            </a:custGeom>
            <a:ln w="479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9337014" y="1849672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2529"/>
                  </a:moveTo>
                  <a:lnTo>
                    <a:pt x="2445" y="0"/>
                  </a:lnTo>
                </a:path>
              </a:pathLst>
            </a:custGeom>
            <a:ln w="2629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9339459" y="1849672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2347" y="-9786"/>
                  </a:moveTo>
                  <a:lnTo>
                    <a:pt x="2347" y="9786"/>
                  </a:lnTo>
                </a:path>
              </a:pathLst>
            </a:custGeom>
            <a:ln w="469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9344154" y="1847243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2428"/>
                  </a:moveTo>
                  <a:lnTo>
                    <a:pt x="2249" y="0"/>
                  </a:lnTo>
                </a:path>
              </a:pathLst>
            </a:custGeom>
            <a:ln w="26277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9346404" y="1847243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2347" y="-9786"/>
                  </a:moveTo>
                  <a:lnTo>
                    <a:pt x="2347" y="9786"/>
                  </a:lnTo>
                </a:path>
              </a:pathLst>
            </a:custGeom>
            <a:ln w="469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9351099" y="1847243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9353545" y="1844713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2529"/>
                  </a:moveTo>
                  <a:lnTo>
                    <a:pt x="2347" y="0"/>
                  </a:lnTo>
                </a:path>
              </a:pathLst>
            </a:custGeom>
            <a:ln w="2627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9355893" y="1844713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2298" y="-9786"/>
                  </a:moveTo>
                  <a:lnTo>
                    <a:pt x="2298" y="9786"/>
                  </a:lnTo>
                </a:path>
              </a:pathLst>
            </a:custGeom>
            <a:ln w="4597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9360490" y="1844713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9362838" y="1844713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2396" y="-9786"/>
                  </a:moveTo>
                  <a:lnTo>
                    <a:pt x="2396" y="9786"/>
                  </a:lnTo>
                </a:path>
              </a:pathLst>
            </a:custGeom>
            <a:ln w="479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9367631" y="1842284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2428"/>
                  </a:moveTo>
                  <a:lnTo>
                    <a:pt x="2151" y="0"/>
                  </a:lnTo>
                </a:path>
              </a:pathLst>
            </a:custGeom>
            <a:ln w="2625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9369783" y="1842284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9372228" y="1842284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2396" y="-9786"/>
                  </a:moveTo>
                  <a:lnTo>
                    <a:pt x="2396" y="9786"/>
                  </a:lnTo>
                </a:path>
              </a:pathLst>
            </a:custGeom>
            <a:ln w="479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9377021" y="1842284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9379369" y="1842284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2298" y="-9786"/>
                  </a:moveTo>
                  <a:lnTo>
                    <a:pt x="2298" y="9786"/>
                  </a:lnTo>
                </a:path>
              </a:pathLst>
            </a:custGeom>
            <a:ln w="4597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9383966" y="1840058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2226"/>
                  </a:moveTo>
                  <a:lnTo>
                    <a:pt x="2347" y="0"/>
                  </a:lnTo>
                </a:path>
              </a:pathLst>
            </a:custGeom>
            <a:ln w="2633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9386314" y="1840058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9388759" y="1840058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2396" y="-9786"/>
                  </a:moveTo>
                  <a:lnTo>
                    <a:pt x="2396" y="9786"/>
                  </a:lnTo>
                </a:path>
              </a:pathLst>
            </a:custGeom>
            <a:ln w="479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9393552" y="1840058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075" y="-9786"/>
                  </a:moveTo>
                  <a:lnTo>
                    <a:pt x="1075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9395704" y="1840058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9398052" y="1840058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9400497" y="1840058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2396" y="-9786"/>
                  </a:moveTo>
                  <a:lnTo>
                    <a:pt x="2396" y="9786"/>
                  </a:lnTo>
                </a:path>
              </a:pathLst>
            </a:custGeom>
            <a:ln w="479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9405291" y="1840058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075" y="-9786"/>
                  </a:moveTo>
                  <a:lnTo>
                    <a:pt x="1075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9407443" y="1837528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2529"/>
                  </a:moveTo>
                  <a:lnTo>
                    <a:pt x="2347" y="0"/>
                  </a:lnTo>
                </a:path>
              </a:pathLst>
            </a:custGeom>
            <a:ln w="2627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9409790" y="1837528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2396" y="-9786"/>
                  </a:moveTo>
                  <a:lnTo>
                    <a:pt x="2396" y="9786"/>
                  </a:lnTo>
                </a:path>
              </a:pathLst>
            </a:custGeom>
            <a:ln w="479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9414583" y="1837528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9417029" y="1837528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9419376" y="1837528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075" y="-9786"/>
                  </a:moveTo>
                  <a:lnTo>
                    <a:pt x="1075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9421528" y="1837528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9423974" y="1837528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2396" y="-9786"/>
                  </a:moveTo>
                  <a:lnTo>
                    <a:pt x="2396" y="9786"/>
                  </a:lnTo>
                </a:path>
              </a:pathLst>
            </a:custGeom>
            <a:ln w="479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9428767" y="1837528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9431114" y="1837528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075" y="-9786"/>
                  </a:moveTo>
                  <a:lnTo>
                    <a:pt x="1075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9433266" y="1837528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445" y="2529"/>
                  </a:lnTo>
                </a:path>
              </a:pathLst>
            </a:custGeom>
            <a:ln w="2629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9435712" y="1840058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9438059" y="1840058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2396" y="-9786"/>
                  </a:moveTo>
                  <a:lnTo>
                    <a:pt x="2396" y="9786"/>
                  </a:lnTo>
                </a:path>
              </a:pathLst>
            </a:custGeom>
            <a:ln w="479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9442852" y="1840058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075" y="-9786"/>
                  </a:moveTo>
                  <a:lnTo>
                    <a:pt x="1075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9445004" y="1840058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9447450" y="1840058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9449798" y="1840058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9452243" y="1840058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9454591" y="1840058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2298" y="-9786"/>
                  </a:moveTo>
                  <a:lnTo>
                    <a:pt x="2298" y="9786"/>
                  </a:lnTo>
                </a:path>
              </a:pathLst>
            </a:custGeom>
            <a:ln w="4597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9459188" y="1840058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347" y="2226"/>
                  </a:lnTo>
                </a:path>
              </a:pathLst>
            </a:custGeom>
            <a:ln w="2633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9461536" y="1842284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9463981" y="1842284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9466329" y="1842284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9468774" y="1842284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075" y="-9786"/>
                  </a:moveTo>
                  <a:lnTo>
                    <a:pt x="1075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9470926" y="1842284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9473274" y="1842284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445" y="2428"/>
                  </a:lnTo>
                </a:path>
              </a:pathLst>
            </a:custGeom>
            <a:ln w="2631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9475719" y="1844713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9478067" y="1844713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9480512" y="1844713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2249" y="-9786"/>
                  </a:moveTo>
                  <a:lnTo>
                    <a:pt x="2249" y="9786"/>
                  </a:lnTo>
                </a:path>
              </a:pathLst>
            </a:custGeom>
            <a:ln w="4499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9485012" y="1844713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445" y="2529"/>
                  </a:lnTo>
                </a:path>
              </a:pathLst>
            </a:custGeom>
            <a:ln w="2629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9487457" y="1847243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9489805" y="1847243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9492250" y="1847243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075" y="-9786"/>
                  </a:moveTo>
                  <a:lnTo>
                    <a:pt x="1075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9494402" y="1847243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347" y="2428"/>
                  </a:lnTo>
                </a:path>
              </a:pathLst>
            </a:custGeom>
            <a:ln w="2629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9496750" y="1849672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9499195" y="1849672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9501543" y="1849672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445" y="2529"/>
                  </a:lnTo>
                </a:path>
              </a:pathLst>
            </a:custGeom>
            <a:ln w="2629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9503989" y="1852202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9506336" y="1852202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075" y="-9786"/>
                  </a:moveTo>
                  <a:lnTo>
                    <a:pt x="1075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9508488" y="1852202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445" y="2428"/>
                  </a:lnTo>
                </a:path>
              </a:pathLst>
            </a:custGeom>
            <a:ln w="2631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9512107" y="1844844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40" h="19685">
                  <a:moveTo>
                    <a:pt x="0" y="0"/>
                  </a:moveTo>
                  <a:lnTo>
                    <a:pt x="0" y="19573"/>
                  </a:lnTo>
                </a:path>
                <a:path w="2540" h="19685">
                  <a:moveTo>
                    <a:pt x="2347" y="0"/>
                  </a:moveTo>
                  <a:lnTo>
                    <a:pt x="2347" y="19573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9515629" y="1854631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445" y="2226"/>
                  </a:lnTo>
                </a:path>
              </a:pathLst>
            </a:custGeom>
            <a:ln w="2635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9518074" y="1856857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075" y="-9786"/>
                  </a:moveTo>
                  <a:lnTo>
                    <a:pt x="1075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9520226" y="1856857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347" y="2529"/>
                  </a:lnTo>
                </a:path>
              </a:pathLst>
            </a:custGeom>
            <a:ln w="2627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9522574" y="1859387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9525019" y="1859387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9527367" y="1859387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445" y="2428"/>
                  </a:lnTo>
                </a:path>
              </a:pathLst>
            </a:custGeom>
            <a:ln w="2631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9529812" y="1861816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075" y="-9786"/>
                  </a:moveTo>
                  <a:lnTo>
                    <a:pt x="1075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9531964" y="1861816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347" y="2529"/>
                  </a:lnTo>
                </a:path>
              </a:pathLst>
            </a:custGeom>
            <a:ln w="2627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9534312" y="1864346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9536758" y="1864346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9539105" y="1864346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445" y="2428"/>
                  </a:lnTo>
                </a:path>
              </a:pathLst>
            </a:custGeom>
            <a:ln w="2631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9541551" y="186677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957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9541551" y="1866774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347" y="2529"/>
                  </a:lnTo>
                </a:path>
              </a:pathLst>
            </a:custGeom>
            <a:ln w="2627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9543898" y="1869304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075" y="-9786"/>
                  </a:moveTo>
                  <a:lnTo>
                    <a:pt x="1075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9546050" y="1869304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445" y="2226"/>
                  </a:lnTo>
                </a:path>
              </a:pathLst>
            </a:custGeom>
            <a:ln w="2635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9548496" y="1871531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9550843" y="1871531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445" y="2428"/>
                  </a:lnTo>
                </a:path>
              </a:pathLst>
            </a:custGeom>
            <a:ln w="2631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9553289" y="1873960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9555636" y="187396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151" y="2529"/>
                  </a:lnTo>
                </a:path>
              </a:pathLst>
            </a:custGeom>
            <a:ln w="2624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9557788" y="1876489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9560234" y="1876489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347" y="2428"/>
                  </a:lnTo>
                </a:path>
              </a:pathLst>
            </a:custGeom>
            <a:ln w="2629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9562581" y="1878918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9565027" y="1878918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64"/>
                  </a:moveTo>
                  <a:lnTo>
                    <a:pt x="9459" y="126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9565027" y="1881448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9567374" y="1881448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151" y="2428"/>
                  </a:lnTo>
                </a:path>
              </a:pathLst>
            </a:custGeom>
            <a:ln w="2625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9569526" y="1883877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9571972" y="1883877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0"/>
                  </a:moveTo>
                  <a:lnTo>
                    <a:pt x="2347" y="2226"/>
                  </a:lnTo>
                </a:path>
                <a:path w="5079" h="5080">
                  <a:moveTo>
                    <a:pt x="2347" y="2226"/>
                  </a:moveTo>
                  <a:lnTo>
                    <a:pt x="4793" y="4756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9576765" y="1888633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9579112" y="1888633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14"/>
                  </a:moveTo>
                  <a:lnTo>
                    <a:pt x="9459" y="121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9579112" y="1891062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9581558" y="1891062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151" y="2529"/>
                  </a:lnTo>
                </a:path>
              </a:pathLst>
            </a:custGeom>
            <a:ln w="2624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9583710" y="1893592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9586058" y="1893592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0"/>
                  </a:moveTo>
                  <a:lnTo>
                    <a:pt x="2445" y="2428"/>
                  </a:lnTo>
                </a:path>
                <a:path w="5079" h="5080">
                  <a:moveTo>
                    <a:pt x="2445" y="2428"/>
                  </a:moveTo>
                  <a:lnTo>
                    <a:pt x="4793" y="4958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9590851" y="1898551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9593296" y="1898551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113"/>
                  </a:moveTo>
                  <a:lnTo>
                    <a:pt x="9459" y="1113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9593296" y="1900777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075" y="-9786"/>
                  </a:moveTo>
                  <a:lnTo>
                    <a:pt x="1075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9595448" y="1900777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0"/>
                  </a:moveTo>
                  <a:lnTo>
                    <a:pt x="2347" y="2529"/>
                  </a:lnTo>
                </a:path>
                <a:path w="5079" h="5080">
                  <a:moveTo>
                    <a:pt x="2347" y="2529"/>
                  </a:moveTo>
                  <a:lnTo>
                    <a:pt x="4793" y="4958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9600241" y="1905736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9602589" y="1905736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64"/>
                  </a:moveTo>
                  <a:lnTo>
                    <a:pt x="9459" y="126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9602589" y="1908266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445" y="2428"/>
                  </a:lnTo>
                </a:path>
              </a:pathLst>
            </a:custGeom>
            <a:ln w="2631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9605034" y="1910695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075" y="-9786"/>
                  </a:moveTo>
                  <a:lnTo>
                    <a:pt x="1075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9607186" y="1910695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0"/>
                  </a:moveTo>
                  <a:lnTo>
                    <a:pt x="2347" y="2428"/>
                  </a:lnTo>
                </a:path>
                <a:path w="5079" h="5080">
                  <a:moveTo>
                    <a:pt x="2347" y="2428"/>
                  </a:moveTo>
                  <a:lnTo>
                    <a:pt x="4793" y="4756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9611979" y="191545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957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9611979" y="1915451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0"/>
                  </a:moveTo>
                  <a:lnTo>
                    <a:pt x="2347" y="2428"/>
                  </a:lnTo>
                </a:path>
                <a:path w="5079" h="5080">
                  <a:moveTo>
                    <a:pt x="2347" y="2428"/>
                  </a:moveTo>
                  <a:lnTo>
                    <a:pt x="4793" y="4958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9616772" y="1920410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9619120" y="192041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151" y="2428"/>
                  </a:lnTo>
                </a:path>
              </a:pathLst>
            </a:custGeom>
            <a:ln w="2625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9621272" y="1922839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64"/>
                  </a:moveTo>
                  <a:lnTo>
                    <a:pt x="9459" y="126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9621272" y="1925369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9623718" y="1925369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0"/>
                  </a:moveTo>
                  <a:lnTo>
                    <a:pt x="2347" y="2428"/>
                  </a:lnTo>
                </a:path>
                <a:path w="5079" h="5080">
                  <a:moveTo>
                    <a:pt x="2347" y="2428"/>
                  </a:moveTo>
                  <a:lnTo>
                    <a:pt x="4793" y="4655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9628510" y="1920237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0" y="19573"/>
                  </a:moveTo>
                  <a:lnTo>
                    <a:pt x="0" y="0"/>
                  </a:lnTo>
                  <a:lnTo>
                    <a:pt x="0" y="19573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9628510" y="1930024"/>
              <a:ext cx="6985" cy="7620"/>
            </a:xfrm>
            <a:custGeom>
              <a:avLst/>
              <a:gdLst/>
              <a:ahLst/>
              <a:cxnLst/>
              <a:rect l="l" t="t" r="r" b="b"/>
              <a:pathLst>
                <a:path w="6984" h="7619">
                  <a:moveTo>
                    <a:pt x="0" y="0"/>
                  </a:moveTo>
                  <a:lnTo>
                    <a:pt x="2347" y="2529"/>
                  </a:lnTo>
                </a:path>
                <a:path w="6984" h="7619">
                  <a:moveTo>
                    <a:pt x="2347" y="2529"/>
                  </a:moveTo>
                  <a:lnTo>
                    <a:pt x="4499" y="4958"/>
                  </a:lnTo>
                </a:path>
                <a:path w="6984" h="7619">
                  <a:moveTo>
                    <a:pt x="4499" y="4958"/>
                  </a:moveTo>
                  <a:lnTo>
                    <a:pt x="6945" y="7488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9635456" y="1927725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0" y="19573"/>
                  </a:moveTo>
                  <a:lnTo>
                    <a:pt x="0" y="0"/>
                  </a:lnTo>
                  <a:lnTo>
                    <a:pt x="0" y="19573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9635456" y="1937512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19">
                  <a:moveTo>
                    <a:pt x="0" y="0"/>
                  </a:moveTo>
                  <a:lnTo>
                    <a:pt x="2347" y="2428"/>
                  </a:lnTo>
                </a:path>
                <a:path w="7620" h="7619">
                  <a:moveTo>
                    <a:pt x="2347" y="2428"/>
                  </a:moveTo>
                  <a:lnTo>
                    <a:pt x="4793" y="4958"/>
                  </a:lnTo>
                </a:path>
                <a:path w="7620" h="7619">
                  <a:moveTo>
                    <a:pt x="4793" y="4958"/>
                  </a:moveTo>
                  <a:lnTo>
                    <a:pt x="7140" y="7185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9642596" y="1934911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0" y="19573"/>
                  </a:moveTo>
                  <a:lnTo>
                    <a:pt x="0" y="0"/>
                  </a:lnTo>
                  <a:lnTo>
                    <a:pt x="0" y="19573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9642596" y="1944698"/>
              <a:ext cx="6985" cy="7620"/>
            </a:xfrm>
            <a:custGeom>
              <a:avLst/>
              <a:gdLst/>
              <a:ahLst/>
              <a:cxnLst/>
              <a:rect l="l" t="t" r="r" b="b"/>
              <a:pathLst>
                <a:path w="6984" h="7619">
                  <a:moveTo>
                    <a:pt x="0" y="0"/>
                  </a:moveTo>
                  <a:lnTo>
                    <a:pt x="2151" y="2428"/>
                  </a:lnTo>
                </a:path>
                <a:path w="6984" h="7619">
                  <a:moveTo>
                    <a:pt x="2151" y="2428"/>
                  </a:moveTo>
                  <a:lnTo>
                    <a:pt x="4597" y="4958"/>
                  </a:lnTo>
                </a:path>
                <a:path w="6984" h="7619">
                  <a:moveTo>
                    <a:pt x="4597" y="4958"/>
                  </a:moveTo>
                  <a:lnTo>
                    <a:pt x="6945" y="7387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9649541" y="1942298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0" y="19573"/>
                  </a:moveTo>
                  <a:lnTo>
                    <a:pt x="0" y="0"/>
                  </a:lnTo>
                  <a:lnTo>
                    <a:pt x="0" y="19573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9649541" y="1952085"/>
              <a:ext cx="6985" cy="7620"/>
            </a:xfrm>
            <a:custGeom>
              <a:avLst/>
              <a:gdLst/>
              <a:ahLst/>
              <a:cxnLst/>
              <a:rect l="l" t="t" r="r" b="b"/>
              <a:pathLst>
                <a:path w="6984" h="7619">
                  <a:moveTo>
                    <a:pt x="0" y="0"/>
                  </a:moveTo>
                  <a:lnTo>
                    <a:pt x="2445" y="2529"/>
                  </a:lnTo>
                </a:path>
                <a:path w="6984" h="7619">
                  <a:moveTo>
                    <a:pt x="2445" y="2529"/>
                  </a:moveTo>
                  <a:lnTo>
                    <a:pt x="4793" y="4958"/>
                  </a:lnTo>
                </a:path>
                <a:path w="6984" h="7619">
                  <a:moveTo>
                    <a:pt x="4793" y="4958"/>
                  </a:moveTo>
                  <a:lnTo>
                    <a:pt x="6945" y="7185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9656486" y="1959270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64"/>
                  </a:moveTo>
                  <a:lnTo>
                    <a:pt x="9459" y="126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9656486" y="1961800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9658932" y="196180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347" y="2428"/>
                  </a:lnTo>
                </a:path>
              </a:pathLst>
            </a:custGeom>
            <a:ln w="2629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9661279" y="1964229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64"/>
                  </a:moveTo>
                  <a:lnTo>
                    <a:pt x="9459" y="126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9661279" y="1966759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0"/>
                  </a:moveTo>
                  <a:lnTo>
                    <a:pt x="2445" y="2428"/>
                  </a:lnTo>
                </a:path>
                <a:path w="5079" h="5080">
                  <a:moveTo>
                    <a:pt x="2445" y="2428"/>
                  </a:moveTo>
                  <a:lnTo>
                    <a:pt x="4793" y="4655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9666072" y="197141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957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9666072" y="1971414"/>
              <a:ext cx="6985" cy="7620"/>
            </a:xfrm>
            <a:custGeom>
              <a:avLst/>
              <a:gdLst/>
              <a:ahLst/>
              <a:cxnLst/>
              <a:rect l="l" t="t" r="r" b="b"/>
              <a:pathLst>
                <a:path w="6984" h="7619">
                  <a:moveTo>
                    <a:pt x="0" y="0"/>
                  </a:moveTo>
                  <a:lnTo>
                    <a:pt x="2445" y="2529"/>
                  </a:lnTo>
                </a:path>
                <a:path w="6984" h="7619">
                  <a:moveTo>
                    <a:pt x="2445" y="2529"/>
                  </a:moveTo>
                  <a:lnTo>
                    <a:pt x="4597" y="4958"/>
                  </a:lnTo>
                </a:path>
                <a:path w="6984" h="7619">
                  <a:moveTo>
                    <a:pt x="4597" y="4958"/>
                  </a:moveTo>
                  <a:lnTo>
                    <a:pt x="6945" y="7488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9673018" y="1978903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14"/>
                  </a:moveTo>
                  <a:lnTo>
                    <a:pt x="9459" y="121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9673018" y="1981332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9675463" y="1981332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347" y="2529"/>
                  </a:lnTo>
                </a:path>
              </a:pathLst>
            </a:custGeom>
            <a:ln w="2627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9677811" y="1983861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113"/>
                  </a:moveTo>
                  <a:lnTo>
                    <a:pt x="9459" y="1113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9677811" y="1986088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0"/>
                  </a:moveTo>
                  <a:lnTo>
                    <a:pt x="2347" y="2428"/>
                  </a:lnTo>
                </a:path>
                <a:path w="5079" h="5080">
                  <a:moveTo>
                    <a:pt x="2347" y="2428"/>
                  </a:moveTo>
                  <a:lnTo>
                    <a:pt x="4597" y="4958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9682408" y="1991047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14"/>
                  </a:moveTo>
                  <a:lnTo>
                    <a:pt x="9459" y="121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9682408" y="1993475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347" y="2529"/>
                  </a:lnTo>
                </a:path>
              </a:pathLst>
            </a:custGeom>
            <a:ln w="2627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9684756" y="1996005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9687103" y="1996005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14"/>
                  </a:moveTo>
                  <a:lnTo>
                    <a:pt x="9459" y="121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9687103" y="1998434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0"/>
                  </a:moveTo>
                  <a:lnTo>
                    <a:pt x="2445" y="2226"/>
                  </a:lnTo>
                </a:path>
                <a:path w="5079" h="5080">
                  <a:moveTo>
                    <a:pt x="2445" y="2226"/>
                  </a:moveTo>
                  <a:lnTo>
                    <a:pt x="4793" y="4756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9691896" y="2003191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14"/>
                  </a:moveTo>
                  <a:lnTo>
                    <a:pt x="9459" y="121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9691896" y="2005619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0"/>
                  </a:moveTo>
                  <a:lnTo>
                    <a:pt x="2151" y="2529"/>
                  </a:lnTo>
                </a:path>
                <a:path w="5079" h="5080">
                  <a:moveTo>
                    <a:pt x="2151" y="2529"/>
                  </a:moveTo>
                  <a:lnTo>
                    <a:pt x="4597" y="4958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9696494" y="201057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957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9696494" y="2010578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0"/>
                  </a:moveTo>
                  <a:lnTo>
                    <a:pt x="2347" y="2529"/>
                  </a:lnTo>
                </a:path>
                <a:path w="5079" h="5080">
                  <a:moveTo>
                    <a:pt x="2347" y="2529"/>
                  </a:moveTo>
                  <a:lnTo>
                    <a:pt x="4793" y="4756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9701287" y="2015334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14"/>
                  </a:moveTo>
                  <a:lnTo>
                    <a:pt x="9459" y="121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9701287" y="2017763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0"/>
                  </a:moveTo>
                  <a:lnTo>
                    <a:pt x="2347" y="2529"/>
                  </a:lnTo>
                </a:path>
                <a:path w="5079" h="5080">
                  <a:moveTo>
                    <a:pt x="2347" y="2529"/>
                  </a:moveTo>
                  <a:lnTo>
                    <a:pt x="4793" y="4958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9706080" y="2022722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64"/>
                  </a:moveTo>
                  <a:lnTo>
                    <a:pt x="9459" y="126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9706080" y="2025252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151" y="2428"/>
                  </a:lnTo>
                </a:path>
              </a:pathLst>
            </a:custGeom>
            <a:ln w="2625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9708232" y="2027681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113"/>
                  </a:moveTo>
                  <a:lnTo>
                    <a:pt x="9459" y="1113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9708232" y="2029907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347" y="2529"/>
                  </a:lnTo>
                </a:path>
              </a:pathLst>
            </a:custGeom>
            <a:ln w="2627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9710580" y="2032437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9713025" y="2032437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14"/>
                  </a:moveTo>
                  <a:lnTo>
                    <a:pt x="9459" y="121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9713025" y="2034866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0"/>
                  </a:moveTo>
                  <a:lnTo>
                    <a:pt x="2347" y="2529"/>
                  </a:lnTo>
                </a:path>
                <a:path w="5079" h="5080">
                  <a:moveTo>
                    <a:pt x="2347" y="2529"/>
                  </a:moveTo>
                  <a:lnTo>
                    <a:pt x="4793" y="4958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9717818" y="2039825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64"/>
                  </a:moveTo>
                  <a:lnTo>
                    <a:pt x="9459" y="126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9717818" y="2042354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151" y="2226"/>
                  </a:lnTo>
                </a:path>
              </a:pathLst>
            </a:custGeom>
            <a:ln w="2629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9719970" y="2044581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14"/>
                  </a:moveTo>
                  <a:lnTo>
                    <a:pt x="9459" y="121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9719970" y="2047010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0"/>
                  </a:moveTo>
                  <a:lnTo>
                    <a:pt x="2347" y="2529"/>
                  </a:lnTo>
                </a:path>
                <a:path w="5079" h="5080">
                  <a:moveTo>
                    <a:pt x="2347" y="2529"/>
                  </a:moveTo>
                  <a:lnTo>
                    <a:pt x="4793" y="4958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9724763" y="2051968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64"/>
                  </a:moveTo>
                  <a:lnTo>
                    <a:pt x="9459" y="126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9724763" y="2054498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347" y="2428"/>
                  </a:lnTo>
                </a:path>
              </a:pathLst>
            </a:custGeom>
            <a:ln w="2629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9727111" y="2056927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113"/>
                  </a:moveTo>
                  <a:lnTo>
                    <a:pt x="9459" y="1113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9727111" y="2059153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0"/>
                  </a:moveTo>
                  <a:lnTo>
                    <a:pt x="2445" y="2529"/>
                  </a:lnTo>
                </a:path>
                <a:path w="5079" h="5080">
                  <a:moveTo>
                    <a:pt x="2445" y="2529"/>
                  </a:moveTo>
                  <a:lnTo>
                    <a:pt x="4597" y="4958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9731708" y="2064112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957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9731708" y="2064112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347" y="2529"/>
                  </a:lnTo>
                </a:path>
              </a:pathLst>
            </a:custGeom>
            <a:ln w="2627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9734056" y="2066642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14"/>
                  </a:moveTo>
                  <a:lnTo>
                    <a:pt x="9459" y="121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9734056" y="2069071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0"/>
                  </a:moveTo>
                  <a:lnTo>
                    <a:pt x="2445" y="2529"/>
                  </a:lnTo>
                </a:path>
                <a:path w="5079" h="5080">
                  <a:moveTo>
                    <a:pt x="2445" y="2529"/>
                  </a:moveTo>
                  <a:lnTo>
                    <a:pt x="4793" y="4756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9738849" y="2073827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14"/>
                  </a:moveTo>
                  <a:lnTo>
                    <a:pt x="9459" y="121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9738849" y="2076256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445" y="2529"/>
                  </a:lnTo>
                </a:path>
              </a:pathLst>
            </a:custGeom>
            <a:ln w="2629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9741294" y="2078786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14"/>
                  </a:moveTo>
                  <a:lnTo>
                    <a:pt x="9459" y="121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9741294" y="2081215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0"/>
                  </a:moveTo>
                  <a:lnTo>
                    <a:pt x="2347" y="2529"/>
                  </a:lnTo>
                </a:path>
                <a:path w="5079" h="5080">
                  <a:moveTo>
                    <a:pt x="2347" y="2529"/>
                  </a:moveTo>
                  <a:lnTo>
                    <a:pt x="4499" y="4958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9745794" y="2086174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113"/>
                  </a:moveTo>
                  <a:lnTo>
                    <a:pt x="9459" y="1113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9745794" y="2088400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9748239" y="2088400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64"/>
                  </a:moveTo>
                  <a:lnTo>
                    <a:pt x="9459" y="126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9748239" y="2090930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0"/>
                  </a:moveTo>
                  <a:lnTo>
                    <a:pt x="2347" y="2428"/>
                  </a:lnTo>
                </a:path>
                <a:path w="5079" h="5080">
                  <a:moveTo>
                    <a:pt x="2347" y="2428"/>
                  </a:moveTo>
                  <a:lnTo>
                    <a:pt x="4793" y="4958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9753032" y="2095889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14"/>
                  </a:moveTo>
                  <a:lnTo>
                    <a:pt x="9459" y="121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9753032" y="2098317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347" y="2529"/>
                  </a:lnTo>
                </a:path>
              </a:pathLst>
            </a:custGeom>
            <a:ln w="2627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9755380" y="2100847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113"/>
                  </a:moveTo>
                  <a:lnTo>
                    <a:pt x="9459" y="1113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9755380" y="2103074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151" y="2428"/>
                  </a:lnTo>
                </a:path>
              </a:pathLst>
            </a:custGeom>
            <a:ln w="2625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9757532" y="2095716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0" y="19573"/>
                  </a:moveTo>
                  <a:lnTo>
                    <a:pt x="0" y="0"/>
                  </a:lnTo>
                  <a:lnTo>
                    <a:pt x="0" y="19573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9757532" y="2105503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445" y="2529"/>
                  </a:lnTo>
                </a:path>
              </a:pathLst>
            </a:custGeom>
            <a:ln w="2629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9759978" y="2108033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14"/>
                  </a:moveTo>
                  <a:lnTo>
                    <a:pt x="9459" y="121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9759978" y="2110461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0"/>
                  </a:moveTo>
                  <a:lnTo>
                    <a:pt x="2347" y="2529"/>
                  </a:lnTo>
                </a:path>
                <a:path w="5079" h="5080">
                  <a:moveTo>
                    <a:pt x="2347" y="2529"/>
                  </a:moveTo>
                  <a:lnTo>
                    <a:pt x="4793" y="4756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9764771" y="2115218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14"/>
                  </a:moveTo>
                  <a:lnTo>
                    <a:pt x="9459" y="121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9764771" y="2117646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347" y="2529"/>
                  </a:lnTo>
                </a:path>
              </a:pathLst>
            </a:custGeom>
            <a:ln w="2627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9767118" y="2110389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0" y="19573"/>
                  </a:moveTo>
                  <a:lnTo>
                    <a:pt x="0" y="0"/>
                  </a:lnTo>
                  <a:lnTo>
                    <a:pt x="0" y="19573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9767118" y="2120176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151" y="2428"/>
                  </a:lnTo>
                </a:path>
              </a:pathLst>
            </a:custGeom>
            <a:ln w="2625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9769270" y="2122605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64"/>
                  </a:moveTo>
                  <a:lnTo>
                    <a:pt x="9459" y="126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9769270" y="2125135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445" y="2428"/>
                  </a:lnTo>
                </a:path>
              </a:pathLst>
            </a:custGeom>
            <a:ln w="2631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9771716" y="2127564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163"/>
                  </a:moveTo>
                  <a:lnTo>
                    <a:pt x="9459" y="1163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9771716" y="2129891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347" y="2428"/>
                  </a:lnTo>
                </a:path>
              </a:pathLst>
            </a:custGeom>
            <a:ln w="2629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9774063" y="2132320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9776509" y="2132320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64"/>
                  </a:moveTo>
                  <a:lnTo>
                    <a:pt x="9459" y="126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9776509" y="213485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347" y="2428"/>
                  </a:lnTo>
                </a:path>
              </a:pathLst>
            </a:custGeom>
            <a:ln w="2629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9778856" y="2137279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64"/>
                  </a:moveTo>
                  <a:lnTo>
                    <a:pt x="9459" y="126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9778856" y="2139809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445" y="2428"/>
                  </a:lnTo>
                </a:path>
              </a:pathLst>
            </a:custGeom>
            <a:ln w="2631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9781302" y="2142238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113"/>
                  </a:moveTo>
                  <a:lnTo>
                    <a:pt x="9459" y="1113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9781302" y="2144464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075" y="-9786"/>
                  </a:moveTo>
                  <a:lnTo>
                    <a:pt x="1075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9783454" y="2144464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64"/>
                  </a:moveTo>
                  <a:lnTo>
                    <a:pt x="9459" y="126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9783454" y="2146994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347" y="2428"/>
                  </a:lnTo>
                </a:path>
              </a:pathLst>
            </a:custGeom>
            <a:ln w="2629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9785801" y="2149423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64"/>
                  </a:moveTo>
                  <a:lnTo>
                    <a:pt x="9459" y="126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9785801" y="2151953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445" y="2428"/>
                  </a:lnTo>
                </a:path>
              </a:pathLst>
            </a:custGeom>
            <a:ln w="2631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9788247" y="2144595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0" y="19573"/>
                  </a:moveTo>
                  <a:lnTo>
                    <a:pt x="0" y="0"/>
                  </a:lnTo>
                  <a:lnTo>
                    <a:pt x="0" y="19573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9788247" y="2154382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0"/>
                  </a:moveTo>
                  <a:lnTo>
                    <a:pt x="2347" y="2529"/>
                  </a:lnTo>
                </a:path>
                <a:path w="5079" h="5080">
                  <a:moveTo>
                    <a:pt x="2347" y="2529"/>
                  </a:moveTo>
                  <a:lnTo>
                    <a:pt x="4793" y="4756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9793040" y="2159138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14"/>
                  </a:moveTo>
                  <a:lnTo>
                    <a:pt x="9459" y="121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9793040" y="2161567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151" y="2529"/>
                  </a:lnTo>
                </a:path>
              </a:pathLst>
            </a:custGeom>
            <a:ln w="2624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9795192" y="2154310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0" y="19573"/>
                  </a:moveTo>
                  <a:lnTo>
                    <a:pt x="0" y="0"/>
                  </a:lnTo>
                  <a:lnTo>
                    <a:pt x="0" y="19573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9795192" y="2164097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347" y="2428"/>
                  </a:lnTo>
                </a:path>
              </a:pathLst>
            </a:custGeom>
            <a:ln w="2629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9797539" y="2166525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64"/>
                  </a:moveTo>
                  <a:lnTo>
                    <a:pt x="9459" y="126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9797539" y="2169055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445" y="2428"/>
                  </a:lnTo>
                </a:path>
              </a:pathLst>
            </a:custGeom>
            <a:ln w="2631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9799985" y="2171484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113"/>
                  </a:moveTo>
                  <a:lnTo>
                    <a:pt x="9459" y="1113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9799985" y="2173711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9802333" y="2173711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64"/>
                  </a:moveTo>
                  <a:lnTo>
                    <a:pt x="9459" y="126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9802333" y="2176241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445" y="2428"/>
                  </a:lnTo>
                </a:path>
              </a:pathLst>
            </a:custGeom>
            <a:ln w="2631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9804778" y="2178669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64"/>
                  </a:moveTo>
                  <a:lnTo>
                    <a:pt x="9459" y="126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9804778" y="2181199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075" y="-9786"/>
                  </a:moveTo>
                  <a:lnTo>
                    <a:pt x="1075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9806930" y="2181199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14"/>
                  </a:moveTo>
                  <a:lnTo>
                    <a:pt x="9459" y="121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9806930" y="2183628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347" y="2529"/>
                  </a:lnTo>
                </a:path>
              </a:pathLst>
            </a:custGeom>
            <a:ln w="2627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9809278" y="2186158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113"/>
                  </a:moveTo>
                  <a:lnTo>
                    <a:pt x="9459" y="1113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9809278" y="2188384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9811723" y="2188384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14"/>
                  </a:moveTo>
                  <a:lnTo>
                    <a:pt x="9459" y="121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9811723" y="2190813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347" y="2529"/>
                  </a:lnTo>
                </a:path>
              </a:pathLst>
            </a:custGeom>
            <a:ln w="2627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9814071" y="2193343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14"/>
                  </a:moveTo>
                  <a:lnTo>
                    <a:pt x="9459" y="121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9814071" y="2195772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445" y="2529"/>
                  </a:lnTo>
                </a:path>
              </a:pathLst>
            </a:custGeom>
            <a:ln w="2629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9816516" y="2188515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0" y="19573"/>
                  </a:moveTo>
                  <a:lnTo>
                    <a:pt x="0" y="0"/>
                  </a:lnTo>
                  <a:lnTo>
                    <a:pt x="0" y="19573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9816516" y="2198302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347" y="2428"/>
                  </a:lnTo>
                </a:path>
              </a:pathLst>
            </a:custGeom>
            <a:ln w="2629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9818864" y="2200731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113"/>
                  </a:moveTo>
                  <a:lnTo>
                    <a:pt x="9459" y="1113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9818864" y="2202957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151" y="2529"/>
                  </a:lnTo>
                </a:path>
              </a:pathLst>
            </a:custGeom>
            <a:ln w="2624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9821016" y="2195700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0" y="19573"/>
                  </a:moveTo>
                  <a:lnTo>
                    <a:pt x="0" y="0"/>
                  </a:lnTo>
                  <a:lnTo>
                    <a:pt x="0" y="19573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9821016" y="2205487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445" y="2428"/>
                  </a:lnTo>
                </a:path>
              </a:pathLst>
            </a:custGeom>
            <a:ln w="2631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9823461" y="2207916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64"/>
                  </a:moveTo>
                  <a:lnTo>
                    <a:pt x="9459" y="126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9823461" y="2210446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347" y="2428"/>
                  </a:lnTo>
                </a:path>
              </a:pathLst>
            </a:custGeom>
            <a:ln w="2629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9825809" y="2203088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0" y="19573"/>
                  </a:moveTo>
                  <a:lnTo>
                    <a:pt x="0" y="0"/>
                  </a:lnTo>
                  <a:lnTo>
                    <a:pt x="0" y="19573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9825809" y="2212875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445" y="2529"/>
                  </a:lnTo>
                </a:path>
              </a:pathLst>
            </a:custGeom>
            <a:ln w="2629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9828254" y="2215405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113"/>
                  </a:moveTo>
                  <a:lnTo>
                    <a:pt x="9459" y="1113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9828254" y="2217631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9830602" y="2217631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14"/>
                  </a:moveTo>
                  <a:lnTo>
                    <a:pt x="9459" y="121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9830602" y="222006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151" y="2529"/>
                  </a:lnTo>
                </a:path>
              </a:pathLst>
            </a:custGeom>
            <a:ln w="2624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9832754" y="2222590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14"/>
                  </a:moveTo>
                  <a:lnTo>
                    <a:pt x="9459" y="121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9832754" y="2215232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0" y="19573"/>
                  </a:moveTo>
                  <a:lnTo>
                    <a:pt x="0" y="0"/>
                  </a:lnTo>
                  <a:lnTo>
                    <a:pt x="0" y="19573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9832754" y="2225018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445" y="2529"/>
                  </a:lnTo>
                </a:path>
              </a:pathLst>
            </a:custGeom>
            <a:ln w="2629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9835199" y="2227548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14"/>
                  </a:moveTo>
                  <a:lnTo>
                    <a:pt x="9459" y="121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9835199" y="2229977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347" y="2226"/>
                  </a:lnTo>
                </a:path>
              </a:pathLst>
            </a:custGeom>
            <a:ln w="2633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9837547" y="2222417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0" y="19573"/>
                  </a:moveTo>
                  <a:lnTo>
                    <a:pt x="0" y="0"/>
                  </a:lnTo>
                  <a:lnTo>
                    <a:pt x="0" y="19573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9837547" y="2232204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445" y="2529"/>
                  </a:lnTo>
                </a:path>
              </a:pathLst>
            </a:custGeom>
            <a:ln w="2629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9839992" y="2234734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14"/>
                  </a:moveTo>
                  <a:lnTo>
                    <a:pt x="9459" y="121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9839992" y="2237162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173" y="-9786"/>
                  </a:moveTo>
                  <a:lnTo>
                    <a:pt x="1173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9842340" y="2237162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264"/>
                  </a:moveTo>
                  <a:lnTo>
                    <a:pt x="9459" y="1264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9842340" y="2239692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2151" y="2428"/>
                  </a:lnTo>
                </a:path>
              </a:pathLst>
            </a:custGeom>
            <a:ln w="2625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9844492" y="2242121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459" y="1113"/>
                  </a:moveTo>
                  <a:lnTo>
                    <a:pt x="9459" y="1113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9844492" y="2244347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1222" y="-9786"/>
                  </a:moveTo>
                  <a:lnTo>
                    <a:pt x="1222" y="9786"/>
                  </a:lnTo>
                </a:path>
              </a:pathLst>
            </a:custGeom>
            <a:ln w="317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9846937" y="2244347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-9459" y="8551"/>
                  </a:moveTo>
                  <a:lnTo>
                    <a:pt x="9459" y="8551"/>
                  </a:lnTo>
                </a:path>
              </a:pathLst>
            </a:custGeom>
            <a:ln w="17102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9846937" y="2261450"/>
              <a:ext cx="12065" cy="17145"/>
            </a:xfrm>
            <a:custGeom>
              <a:avLst/>
              <a:gdLst/>
              <a:ahLst/>
              <a:cxnLst/>
              <a:rect l="l" t="t" r="r" b="b"/>
              <a:pathLst>
                <a:path w="12065" h="17144">
                  <a:moveTo>
                    <a:pt x="0" y="0"/>
                  </a:moveTo>
                  <a:lnTo>
                    <a:pt x="11738" y="17102"/>
                  </a:lnTo>
                </a:path>
              </a:pathLst>
            </a:custGeom>
            <a:ln w="2615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9858676" y="2278553"/>
              <a:ext cx="9525" cy="17145"/>
            </a:xfrm>
            <a:custGeom>
              <a:avLst/>
              <a:gdLst/>
              <a:ahLst/>
              <a:cxnLst/>
              <a:rect l="l" t="t" r="r" b="b"/>
              <a:pathLst>
                <a:path w="9525" h="17144">
                  <a:moveTo>
                    <a:pt x="0" y="0"/>
                  </a:moveTo>
                  <a:lnTo>
                    <a:pt x="9488" y="17102"/>
                  </a:lnTo>
                </a:path>
              </a:pathLst>
            </a:custGeom>
            <a:ln w="2366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9868164" y="2295655"/>
              <a:ext cx="59055" cy="90805"/>
            </a:xfrm>
            <a:custGeom>
              <a:avLst/>
              <a:gdLst/>
              <a:ahLst/>
              <a:cxnLst/>
              <a:rect l="l" t="t" r="r" b="b"/>
              <a:pathLst>
                <a:path w="59054" h="90805">
                  <a:moveTo>
                    <a:pt x="0" y="0"/>
                  </a:moveTo>
                  <a:lnTo>
                    <a:pt x="9390" y="14673"/>
                  </a:lnTo>
                </a:path>
                <a:path w="59054" h="90805">
                  <a:moveTo>
                    <a:pt x="9390" y="14673"/>
                  </a:moveTo>
                  <a:lnTo>
                    <a:pt x="21128" y="31766"/>
                  </a:lnTo>
                </a:path>
                <a:path w="59054" h="90805">
                  <a:moveTo>
                    <a:pt x="21128" y="31766"/>
                  </a:moveTo>
                  <a:lnTo>
                    <a:pt x="30421" y="46399"/>
                  </a:lnTo>
                </a:path>
                <a:path w="59054" h="90805">
                  <a:moveTo>
                    <a:pt x="30421" y="46399"/>
                  </a:moveTo>
                  <a:lnTo>
                    <a:pt x="39811" y="61022"/>
                  </a:lnTo>
                </a:path>
                <a:path w="59054" h="90805">
                  <a:moveTo>
                    <a:pt x="39811" y="61022"/>
                  </a:moveTo>
                  <a:lnTo>
                    <a:pt x="49397" y="75646"/>
                  </a:lnTo>
                </a:path>
                <a:path w="59054" h="90805">
                  <a:moveTo>
                    <a:pt x="49397" y="75646"/>
                  </a:moveTo>
                  <a:lnTo>
                    <a:pt x="58690" y="90279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9926855" y="2385935"/>
              <a:ext cx="6985" cy="12700"/>
            </a:xfrm>
            <a:custGeom>
              <a:avLst/>
              <a:gdLst/>
              <a:ahLst/>
              <a:cxnLst/>
              <a:rect l="l" t="t" r="r" b="b"/>
              <a:pathLst>
                <a:path w="6984" h="12700">
                  <a:moveTo>
                    <a:pt x="0" y="0"/>
                  </a:moveTo>
                  <a:lnTo>
                    <a:pt x="6945" y="12143"/>
                  </a:lnTo>
                </a:path>
              </a:pathLst>
            </a:custGeom>
            <a:ln w="2367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9933800" y="2398079"/>
              <a:ext cx="19050" cy="27305"/>
            </a:xfrm>
            <a:custGeom>
              <a:avLst/>
              <a:gdLst/>
              <a:ahLst/>
              <a:cxnLst/>
              <a:rect l="l" t="t" r="r" b="b"/>
              <a:pathLst>
                <a:path w="19050" h="27305">
                  <a:moveTo>
                    <a:pt x="0" y="0"/>
                  </a:moveTo>
                  <a:lnTo>
                    <a:pt x="9586" y="14623"/>
                  </a:lnTo>
                </a:path>
                <a:path w="19050" h="27305">
                  <a:moveTo>
                    <a:pt x="9586" y="14623"/>
                  </a:moveTo>
                  <a:lnTo>
                    <a:pt x="18976" y="26777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9952776" y="2424856"/>
              <a:ext cx="6985" cy="15240"/>
            </a:xfrm>
            <a:custGeom>
              <a:avLst/>
              <a:gdLst/>
              <a:ahLst/>
              <a:cxnLst/>
              <a:rect l="l" t="t" r="r" b="b"/>
              <a:pathLst>
                <a:path w="6984" h="15239">
                  <a:moveTo>
                    <a:pt x="0" y="0"/>
                  </a:moveTo>
                  <a:lnTo>
                    <a:pt x="6945" y="14623"/>
                  </a:lnTo>
                </a:path>
              </a:pathLst>
            </a:custGeom>
            <a:ln w="23619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9959721" y="2439479"/>
              <a:ext cx="9525" cy="12700"/>
            </a:xfrm>
            <a:custGeom>
              <a:avLst/>
              <a:gdLst/>
              <a:ahLst/>
              <a:cxnLst/>
              <a:rect l="l" t="t" r="r" b="b"/>
              <a:pathLst>
                <a:path w="9525" h="12700">
                  <a:moveTo>
                    <a:pt x="0" y="0"/>
                  </a:moveTo>
                  <a:lnTo>
                    <a:pt x="9292" y="12143"/>
                  </a:lnTo>
                </a:path>
              </a:pathLst>
            </a:custGeom>
            <a:ln w="2619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9969014" y="2451623"/>
              <a:ext cx="7620" cy="12700"/>
            </a:xfrm>
            <a:custGeom>
              <a:avLst/>
              <a:gdLst/>
              <a:ahLst/>
              <a:cxnLst/>
              <a:rect l="l" t="t" r="r" b="b"/>
              <a:pathLst>
                <a:path w="7620" h="12700">
                  <a:moveTo>
                    <a:pt x="0" y="0"/>
                  </a:moveTo>
                  <a:lnTo>
                    <a:pt x="7238" y="12153"/>
                  </a:lnTo>
                </a:path>
              </a:pathLst>
            </a:custGeom>
            <a:ln w="23682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9976253" y="2463777"/>
              <a:ext cx="9525" cy="12700"/>
            </a:xfrm>
            <a:custGeom>
              <a:avLst/>
              <a:gdLst/>
              <a:ahLst/>
              <a:cxnLst/>
              <a:rect l="l" t="t" r="r" b="b"/>
              <a:pathLst>
                <a:path w="9525" h="12700">
                  <a:moveTo>
                    <a:pt x="0" y="0"/>
                  </a:moveTo>
                  <a:lnTo>
                    <a:pt x="9292" y="12143"/>
                  </a:lnTo>
                </a:path>
              </a:pathLst>
            </a:custGeom>
            <a:ln w="2619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9985545" y="2475921"/>
              <a:ext cx="14604" cy="24765"/>
            </a:xfrm>
            <a:custGeom>
              <a:avLst/>
              <a:gdLst/>
              <a:ahLst/>
              <a:cxnLst/>
              <a:rect l="l" t="t" r="r" b="b"/>
              <a:pathLst>
                <a:path w="14604" h="24764">
                  <a:moveTo>
                    <a:pt x="0" y="0"/>
                  </a:moveTo>
                  <a:lnTo>
                    <a:pt x="7238" y="12396"/>
                  </a:lnTo>
                </a:path>
                <a:path w="14604" h="24764">
                  <a:moveTo>
                    <a:pt x="7238" y="12396"/>
                  </a:moveTo>
                  <a:lnTo>
                    <a:pt x="14183" y="24540"/>
                  </a:lnTo>
                </a:path>
              </a:pathLst>
            </a:custGeom>
            <a:ln w="2387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9999729" y="2500462"/>
              <a:ext cx="9525" cy="12700"/>
            </a:xfrm>
            <a:custGeom>
              <a:avLst/>
              <a:gdLst/>
              <a:ahLst/>
              <a:cxnLst/>
              <a:rect l="l" t="t" r="r" b="b"/>
              <a:pathLst>
                <a:path w="9525" h="12700">
                  <a:moveTo>
                    <a:pt x="0" y="0"/>
                  </a:moveTo>
                  <a:lnTo>
                    <a:pt x="9292" y="12153"/>
                  </a:lnTo>
                </a:path>
              </a:pathLst>
            </a:custGeom>
            <a:ln w="26194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10009022" y="2512616"/>
              <a:ext cx="7620" cy="12700"/>
            </a:xfrm>
            <a:custGeom>
              <a:avLst/>
              <a:gdLst/>
              <a:ahLst/>
              <a:cxnLst/>
              <a:rect l="l" t="t" r="r" b="b"/>
              <a:pathLst>
                <a:path w="7620" h="12700">
                  <a:moveTo>
                    <a:pt x="0" y="0"/>
                  </a:moveTo>
                  <a:lnTo>
                    <a:pt x="7238" y="12143"/>
                  </a:lnTo>
                </a:path>
              </a:pathLst>
            </a:custGeom>
            <a:ln w="2368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10016260" y="2524759"/>
              <a:ext cx="6985" cy="10160"/>
            </a:xfrm>
            <a:custGeom>
              <a:avLst/>
              <a:gdLst/>
              <a:ahLst/>
              <a:cxnLst/>
              <a:rect l="l" t="t" r="r" b="b"/>
              <a:pathLst>
                <a:path w="6984" h="10160">
                  <a:moveTo>
                    <a:pt x="0" y="0"/>
                  </a:moveTo>
                  <a:lnTo>
                    <a:pt x="6945" y="9664"/>
                  </a:lnTo>
                </a:path>
              </a:pathLst>
            </a:custGeom>
            <a:ln w="26169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10023205" y="2534424"/>
              <a:ext cx="14604" cy="24765"/>
            </a:xfrm>
            <a:custGeom>
              <a:avLst/>
              <a:gdLst/>
              <a:ahLst/>
              <a:cxnLst/>
              <a:rect l="l" t="t" r="r" b="b"/>
              <a:pathLst>
                <a:path w="14604" h="24764">
                  <a:moveTo>
                    <a:pt x="0" y="0"/>
                  </a:moveTo>
                  <a:lnTo>
                    <a:pt x="7140" y="12153"/>
                  </a:lnTo>
                </a:path>
                <a:path w="14604" h="24764">
                  <a:moveTo>
                    <a:pt x="7140" y="12153"/>
                  </a:moveTo>
                  <a:lnTo>
                    <a:pt x="14085" y="24540"/>
                  </a:lnTo>
                </a:path>
              </a:pathLst>
            </a:custGeom>
            <a:ln w="2387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10037291" y="2558965"/>
              <a:ext cx="14604" cy="19685"/>
            </a:xfrm>
            <a:custGeom>
              <a:avLst/>
              <a:gdLst/>
              <a:ahLst/>
              <a:cxnLst/>
              <a:rect l="l" t="t" r="r" b="b"/>
              <a:pathLst>
                <a:path w="14604" h="19685">
                  <a:moveTo>
                    <a:pt x="0" y="0"/>
                  </a:moveTo>
                  <a:lnTo>
                    <a:pt x="6945" y="9674"/>
                  </a:lnTo>
                </a:path>
                <a:path w="14604" h="19685">
                  <a:moveTo>
                    <a:pt x="6945" y="9674"/>
                  </a:moveTo>
                  <a:lnTo>
                    <a:pt x="14085" y="19339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10051376" y="2578304"/>
              <a:ext cx="12065" cy="22225"/>
            </a:xfrm>
            <a:custGeom>
              <a:avLst/>
              <a:gdLst/>
              <a:ahLst/>
              <a:cxnLst/>
              <a:rect l="l" t="t" r="r" b="b"/>
              <a:pathLst>
                <a:path w="12065" h="22225">
                  <a:moveTo>
                    <a:pt x="0" y="0"/>
                  </a:moveTo>
                  <a:lnTo>
                    <a:pt x="6945" y="12153"/>
                  </a:lnTo>
                </a:path>
                <a:path w="12065" h="22225">
                  <a:moveTo>
                    <a:pt x="6945" y="12153"/>
                  </a:moveTo>
                  <a:lnTo>
                    <a:pt x="11738" y="22061"/>
                  </a:lnTo>
                </a:path>
              </a:pathLst>
            </a:custGeom>
            <a:ln w="23876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10063115" y="2600365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90" h="29844">
                  <a:moveTo>
                    <a:pt x="0" y="0"/>
                  </a:moveTo>
                  <a:lnTo>
                    <a:pt x="6945" y="9674"/>
                  </a:lnTo>
                </a:path>
                <a:path w="21590" h="29844">
                  <a:moveTo>
                    <a:pt x="6945" y="9674"/>
                  </a:moveTo>
                  <a:lnTo>
                    <a:pt x="14183" y="19339"/>
                  </a:lnTo>
                </a:path>
                <a:path w="21590" h="29844">
                  <a:moveTo>
                    <a:pt x="14183" y="19339"/>
                  </a:moveTo>
                  <a:lnTo>
                    <a:pt x="21128" y="29256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10084243" y="2629622"/>
              <a:ext cx="5080" cy="10160"/>
            </a:xfrm>
            <a:custGeom>
              <a:avLst/>
              <a:gdLst/>
              <a:ahLst/>
              <a:cxnLst/>
              <a:rect l="l" t="t" r="r" b="b"/>
              <a:pathLst>
                <a:path w="5079" h="10160">
                  <a:moveTo>
                    <a:pt x="0" y="0"/>
                  </a:moveTo>
                  <a:lnTo>
                    <a:pt x="4793" y="9674"/>
                  </a:lnTo>
                </a:path>
              </a:pathLst>
            </a:custGeom>
            <a:ln w="2363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10089036" y="2639296"/>
              <a:ext cx="6985" cy="10160"/>
            </a:xfrm>
            <a:custGeom>
              <a:avLst/>
              <a:gdLst/>
              <a:ahLst/>
              <a:cxnLst/>
              <a:rect l="l" t="t" r="r" b="b"/>
              <a:pathLst>
                <a:path w="6984" h="10160">
                  <a:moveTo>
                    <a:pt x="0" y="0"/>
                  </a:moveTo>
                  <a:lnTo>
                    <a:pt x="6945" y="9664"/>
                  </a:lnTo>
                </a:path>
              </a:pathLst>
            </a:custGeom>
            <a:ln w="26169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10095982" y="2648961"/>
              <a:ext cx="5080" cy="10160"/>
            </a:xfrm>
            <a:custGeom>
              <a:avLst/>
              <a:gdLst/>
              <a:ahLst/>
              <a:cxnLst/>
              <a:rect l="l" t="t" r="r" b="b"/>
              <a:pathLst>
                <a:path w="5079" h="10160">
                  <a:moveTo>
                    <a:pt x="0" y="0"/>
                  </a:moveTo>
                  <a:lnTo>
                    <a:pt x="4793" y="9917"/>
                  </a:lnTo>
                </a:path>
              </a:pathLst>
            </a:custGeom>
            <a:ln w="2362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10100774" y="2658878"/>
              <a:ext cx="6985" cy="10160"/>
            </a:xfrm>
            <a:custGeom>
              <a:avLst/>
              <a:gdLst/>
              <a:ahLst/>
              <a:cxnLst/>
              <a:rect l="l" t="t" r="r" b="b"/>
              <a:pathLst>
                <a:path w="6984" h="10160">
                  <a:moveTo>
                    <a:pt x="0" y="0"/>
                  </a:moveTo>
                  <a:lnTo>
                    <a:pt x="6945" y="9664"/>
                  </a:lnTo>
                </a:path>
              </a:pathLst>
            </a:custGeom>
            <a:ln w="26169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10107720" y="2668543"/>
              <a:ext cx="5080" cy="10160"/>
            </a:xfrm>
            <a:custGeom>
              <a:avLst/>
              <a:gdLst/>
              <a:ahLst/>
              <a:cxnLst/>
              <a:rect l="l" t="t" r="r" b="b"/>
              <a:pathLst>
                <a:path w="5079" h="10160">
                  <a:moveTo>
                    <a:pt x="0" y="0"/>
                  </a:moveTo>
                  <a:lnTo>
                    <a:pt x="4793" y="9674"/>
                  </a:lnTo>
                </a:path>
              </a:pathLst>
            </a:custGeom>
            <a:ln w="2363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10112513" y="2678218"/>
              <a:ext cx="6985" cy="7620"/>
            </a:xfrm>
            <a:custGeom>
              <a:avLst/>
              <a:gdLst/>
              <a:ahLst/>
              <a:cxnLst/>
              <a:rect l="l" t="t" r="r" b="b"/>
              <a:pathLst>
                <a:path w="6984" h="7619">
                  <a:moveTo>
                    <a:pt x="0" y="0"/>
                  </a:moveTo>
                  <a:lnTo>
                    <a:pt x="6945" y="7427"/>
                  </a:lnTo>
                </a:path>
              </a:pathLst>
            </a:custGeom>
            <a:ln w="2628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10119458" y="2685645"/>
              <a:ext cx="5080" cy="10160"/>
            </a:xfrm>
            <a:custGeom>
              <a:avLst/>
              <a:gdLst/>
              <a:ahLst/>
              <a:cxnLst/>
              <a:rect l="l" t="t" r="r" b="b"/>
              <a:pathLst>
                <a:path w="5079" h="10160">
                  <a:moveTo>
                    <a:pt x="0" y="0"/>
                  </a:moveTo>
                  <a:lnTo>
                    <a:pt x="4793" y="9674"/>
                  </a:lnTo>
                </a:path>
              </a:pathLst>
            </a:custGeom>
            <a:ln w="2363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10124251" y="2695320"/>
              <a:ext cx="23495" cy="34290"/>
            </a:xfrm>
            <a:custGeom>
              <a:avLst/>
              <a:gdLst/>
              <a:ahLst/>
              <a:cxnLst/>
              <a:rect l="l" t="t" r="r" b="b"/>
              <a:pathLst>
                <a:path w="23495" h="34289">
                  <a:moveTo>
                    <a:pt x="0" y="0"/>
                  </a:moveTo>
                  <a:lnTo>
                    <a:pt x="6945" y="9664"/>
                  </a:lnTo>
                </a:path>
                <a:path w="23495" h="34289">
                  <a:moveTo>
                    <a:pt x="6945" y="9664"/>
                  </a:moveTo>
                  <a:lnTo>
                    <a:pt x="11738" y="17102"/>
                  </a:lnTo>
                </a:path>
                <a:path w="23495" h="34289">
                  <a:moveTo>
                    <a:pt x="11738" y="17102"/>
                  </a:moveTo>
                  <a:lnTo>
                    <a:pt x="18878" y="26767"/>
                  </a:lnTo>
                </a:path>
                <a:path w="23495" h="34289">
                  <a:moveTo>
                    <a:pt x="18878" y="26767"/>
                  </a:moveTo>
                  <a:lnTo>
                    <a:pt x="23476" y="34205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10147727" y="2729525"/>
              <a:ext cx="5080" cy="10160"/>
            </a:xfrm>
            <a:custGeom>
              <a:avLst/>
              <a:gdLst/>
              <a:ahLst/>
              <a:cxnLst/>
              <a:rect l="l" t="t" r="r" b="b"/>
              <a:pathLst>
                <a:path w="5079" h="10160">
                  <a:moveTo>
                    <a:pt x="0" y="0"/>
                  </a:moveTo>
                  <a:lnTo>
                    <a:pt x="4793" y="9674"/>
                  </a:lnTo>
                </a:path>
              </a:pathLst>
            </a:custGeom>
            <a:ln w="2363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10152520" y="2739200"/>
              <a:ext cx="21590" cy="31750"/>
            </a:xfrm>
            <a:custGeom>
              <a:avLst/>
              <a:gdLst/>
              <a:ahLst/>
              <a:cxnLst/>
              <a:rect l="l" t="t" r="r" b="b"/>
              <a:pathLst>
                <a:path w="21590" h="31750">
                  <a:moveTo>
                    <a:pt x="0" y="0"/>
                  </a:moveTo>
                  <a:lnTo>
                    <a:pt x="4499" y="7438"/>
                  </a:lnTo>
                </a:path>
                <a:path w="21590" h="31750">
                  <a:moveTo>
                    <a:pt x="4499" y="7438"/>
                  </a:moveTo>
                  <a:lnTo>
                    <a:pt x="11738" y="17102"/>
                  </a:lnTo>
                </a:path>
                <a:path w="21590" h="31750">
                  <a:moveTo>
                    <a:pt x="11738" y="17102"/>
                  </a:moveTo>
                  <a:lnTo>
                    <a:pt x="16237" y="24287"/>
                  </a:lnTo>
                </a:path>
                <a:path w="21590" h="31750">
                  <a:moveTo>
                    <a:pt x="16237" y="24287"/>
                  </a:moveTo>
                  <a:lnTo>
                    <a:pt x="21030" y="31725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10173551" y="2770926"/>
              <a:ext cx="5080" cy="10160"/>
            </a:xfrm>
            <a:custGeom>
              <a:avLst/>
              <a:gdLst/>
              <a:ahLst/>
              <a:cxnLst/>
              <a:rect l="l" t="t" r="r" b="b"/>
              <a:pathLst>
                <a:path w="5079" h="10160">
                  <a:moveTo>
                    <a:pt x="0" y="0"/>
                  </a:moveTo>
                  <a:lnTo>
                    <a:pt x="4793" y="9674"/>
                  </a:lnTo>
                </a:path>
              </a:pathLst>
            </a:custGeom>
            <a:ln w="2363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10178344" y="2780600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19">
                  <a:moveTo>
                    <a:pt x="0" y="0"/>
                  </a:moveTo>
                  <a:lnTo>
                    <a:pt x="4597" y="7438"/>
                  </a:lnTo>
                </a:path>
              </a:pathLst>
            </a:custGeom>
            <a:ln w="26112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10182942" y="2788039"/>
              <a:ext cx="5080" cy="10160"/>
            </a:xfrm>
            <a:custGeom>
              <a:avLst/>
              <a:gdLst/>
              <a:ahLst/>
              <a:cxnLst/>
              <a:rect l="l" t="t" r="r" b="b"/>
              <a:pathLst>
                <a:path w="5079" h="10160">
                  <a:moveTo>
                    <a:pt x="0" y="0"/>
                  </a:moveTo>
                  <a:lnTo>
                    <a:pt x="4793" y="9664"/>
                  </a:lnTo>
                </a:path>
              </a:pathLst>
            </a:custGeom>
            <a:ln w="2363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10187734" y="2797703"/>
              <a:ext cx="35560" cy="51435"/>
            </a:xfrm>
            <a:custGeom>
              <a:avLst/>
              <a:gdLst/>
              <a:ahLst/>
              <a:cxnLst/>
              <a:rect l="l" t="t" r="r" b="b"/>
              <a:pathLst>
                <a:path w="35559" h="51435">
                  <a:moveTo>
                    <a:pt x="0" y="0"/>
                  </a:moveTo>
                  <a:lnTo>
                    <a:pt x="6945" y="7185"/>
                  </a:lnTo>
                </a:path>
                <a:path w="35559" h="51435">
                  <a:moveTo>
                    <a:pt x="6945" y="7185"/>
                  </a:moveTo>
                  <a:lnTo>
                    <a:pt x="11640" y="14623"/>
                  </a:lnTo>
                </a:path>
                <a:path w="35559" h="51435">
                  <a:moveTo>
                    <a:pt x="11640" y="14623"/>
                  </a:moveTo>
                  <a:lnTo>
                    <a:pt x="16433" y="21818"/>
                  </a:lnTo>
                </a:path>
                <a:path w="35559" h="51435">
                  <a:moveTo>
                    <a:pt x="16433" y="21818"/>
                  </a:moveTo>
                  <a:lnTo>
                    <a:pt x="21030" y="29256"/>
                  </a:lnTo>
                </a:path>
                <a:path w="35559" h="51435">
                  <a:moveTo>
                    <a:pt x="21030" y="29256"/>
                  </a:moveTo>
                  <a:lnTo>
                    <a:pt x="25823" y="36441"/>
                  </a:lnTo>
                </a:path>
                <a:path w="35559" h="51435">
                  <a:moveTo>
                    <a:pt x="25823" y="36441"/>
                  </a:moveTo>
                  <a:lnTo>
                    <a:pt x="30323" y="43879"/>
                  </a:lnTo>
                </a:path>
                <a:path w="35559" h="51435">
                  <a:moveTo>
                    <a:pt x="30323" y="43879"/>
                  </a:moveTo>
                  <a:lnTo>
                    <a:pt x="35116" y="51064"/>
                  </a:lnTo>
                </a:path>
              </a:pathLst>
            </a:custGeom>
            <a:ln w="2631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10222851" y="2848768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40" h="7619">
                  <a:moveTo>
                    <a:pt x="0" y="0"/>
                  </a:moveTo>
                  <a:lnTo>
                    <a:pt x="2445" y="7438"/>
                  </a:lnTo>
                </a:path>
              </a:pathLst>
            </a:custGeom>
            <a:ln w="23549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10225296" y="2856206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19">
                  <a:moveTo>
                    <a:pt x="0" y="0"/>
                  </a:moveTo>
                  <a:lnTo>
                    <a:pt x="4793" y="7195"/>
                  </a:lnTo>
                </a:path>
              </a:pathLst>
            </a:custGeom>
            <a:ln w="26139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8" name="object 648"/>
          <p:cNvSpPr txBox="1"/>
          <p:nvPr/>
        </p:nvSpPr>
        <p:spPr>
          <a:xfrm>
            <a:off x="8117540" y="2782575"/>
            <a:ext cx="73025" cy="142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750" spc="-10" dirty="0">
                <a:latin typeface="Verdana"/>
                <a:cs typeface="Verdana"/>
              </a:rPr>
              <a:t>1</a:t>
            </a:r>
            <a:endParaRPr sz="750">
              <a:latin typeface="Verdana"/>
              <a:cs typeface="Verdana"/>
            </a:endParaRPr>
          </a:p>
        </p:txBody>
      </p:sp>
      <p:sp>
        <p:nvSpPr>
          <p:cNvPr id="649" name="object 649"/>
          <p:cNvSpPr txBox="1"/>
          <p:nvPr/>
        </p:nvSpPr>
        <p:spPr>
          <a:xfrm>
            <a:off x="8058859" y="1193732"/>
            <a:ext cx="135255" cy="142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750" spc="-5" dirty="0">
                <a:latin typeface="Verdana"/>
                <a:cs typeface="Verdana"/>
              </a:rPr>
              <a:t>10</a:t>
            </a:r>
            <a:endParaRPr sz="750">
              <a:latin typeface="Verdana"/>
              <a:cs typeface="Verdana"/>
            </a:endParaRPr>
          </a:p>
        </p:txBody>
      </p:sp>
      <p:sp>
        <p:nvSpPr>
          <p:cNvPr id="650" name="object 650"/>
          <p:cNvSpPr txBox="1"/>
          <p:nvPr/>
        </p:nvSpPr>
        <p:spPr>
          <a:xfrm>
            <a:off x="8185553" y="2931084"/>
            <a:ext cx="144780" cy="15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850" spc="-30" dirty="0">
                <a:latin typeface="Verdana"/>
                <a:cs typeface="Verdana"/>
              </a:rPr>
              <a:t>10</a:t>
            </a:r>
            <a:endParaRPr sz="850">
              <a:latin typeface="Verdana"/>
              <a:cs typeface="Verdana"/>
            </a:endParaRPr>
          </a:p>
        </p:txBody>
      </p:sp>
      <p:sp>
        <p:nvSpPr>
          <p:cNvPr id="651" name="object 651"/>
          <p:cNvSpPr txBox="1"/>
          <p:nvPr/>
        </p:nvSpPr>
        <p:spPr>
          <a:xfrm>
            <a:off x="9062049" y="2902784"/>
            <a:ext cx="1327150" cy="36131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315"/>
              </a:spcBef>
              <a:tabLst>
                <a:tab pos="1052195" algn="l"/>
              </a:tabLst>
            </a:pPr>
            <a:r>
              <a:rPr sz="850" spc="-25" dirty="0">
                <a:latin typeface="Verdana"/>
                <a:cs typeface="Verdana"/>
              </a:rPr>
              <a:t>1</a:t>
            </a:r>
            <a:r>
              <a:rPr sz="850" spc="-50" dirty="0">
                <a:latin typeface="Verdana"/>
                <a:cs typeface="Verdana"/>
              </a:rPr>
              <a:t>0</a:t>
            </a:r>
            <a:r>
              <a:rPr sz="850" spc="-25" dirty="0">
                <a:latin typeface="Verdana"/>
                <a:cs typeface="Verdana"/>
              </a:rPr>
              <a:t>0</a:t>
            </a:r>
            <a:r>
              <a:rPr sz="850" dirty="0">
                <a:latin typeface="Verdana"/>
                <a:cs typeface="Verdana"/>
              </a:rPr>
              <a:t>	</a:t>
            </a:r>
            <a:r>
              <a:rPr sz="850" spc="-25" dirty="0">
                <a:latin typeface="Verdana"/>
                <a:cs typeface="Verdana"/>
              </a:rPr>
              <a:t>1</a:t>
            </a:r>
            <a:r>
              <a:rPr sz="850" spc="-50" dirty="0">
                <a:latin typeface="Verdana"/>
                <a:cs typeface="Verdana"/>
              </a:rPr>
              <a:t>0</a:t>
            </a:r>
            <a:r>
              <a:rPr sz="850" spc="-25" dirty="0">
                <a:latin typeface="Verdana"/>
                <a:cs typeface="Verdana"/>
              </a:rPr>
              <a:t>00</a:t>
            </a:r>
            <a:endParaRPr sz="8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r>
              <a:rPr sz="950" b="1" spc="-20" dirty="0">
                <a:latin typeface="Verdana"/>
                <a:cs typeface="Verdana"/>
              </a:rPr>
              <a:t>log(E)</a:t>
            </a:r>
            <a:endParaRPr sz="950">
              <a:latin typeface="Verdana"/>
              <a:cs typeface="Verdana"/>
            </a:endParaRPr>
          </a:p>
        </p:txBody>
      </p:sp>
      <p:grpSp>
        <p:nvGrpSpPr>
          <p:cNvPr id="652" name="object 652"/>
          <p:cNvGrpSpPr/>
          <p:nvPr/>
        </p:nvGrpSpPr>
        <p:grpSpPr>
          <a:xfrm>
            <a:off x="7870666" y="1177244"/>
            <a:ext cx="2526665" cy="2115185"/>
            <a:chOff x="7870666" y="1177244"/>
            <a:chExt cx="2526665" cy="2115185"/>
          </a:xfrm>
        </p:grpSpPr>
        <p:sp>
          <p:nvSpPr>
            <p:cNvPr id="653" name="object 653"/>
            <p:cNvSpPr/>
            <p:nvPr/>
          </p:nvSpPr>
          <p:spPr>
            <a:xfrm>
              <a:off x="7880202" y="1186780"/>
              <a:ext cx="2507615" cy="2096135"/>
            </a:xfrm>
            <a:custGeom>
              <a:avLst/>
              <a:gdLst/>
              <a:ahLst/>
              <a:cxnLst/>
              <a:rect l="l" t="t" r="r" b="b"/>
              <a:pathLst>
                <a:path w="2507615" h="2096135">
                  <a:moveTo>
                    <a:pt x="0" y="2095829"/>
                  </a:moveTo>
                  <a:lnTo>
                    <a:pt x="2507263" y="2095829"/>
                  </a:lnTo>
                  <a:lnTo>
                    <a:pt x="2507263" y="0"/>
                  </a:lnTo>
                  <a:lnTo>
                    <a:pt x="0" y="0"/>
                  </a:lnTo>
                  <a:lnTo>
                    <a:pt x="0" y="2095829"/>
                  </a:lnTo>
                  <a:close/>
                </a:path>
              </a:pathLst>
            </a:custGeom>
            <a:ln w="19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9440505" y="1615700"/>
              <a:ext cx="2540" cy="114935"/>
            </a:xfrm>
            <a:custGeom>
              <a:avLst/>
              <a:gdLst/>
              <a:ahLst/>
              <a:cxnLst/>
              <a:rect l="l" t="t" r="r" b="b"/>
              <a:pathLst>
                <a:path w="2540" h="114935">
                  <a:moveTo>
                    <a:pt x="0" y="0"/>
                  </a:moveTo>
                  <a:lnTo>
                    <a:pt x="2347" y="114557"/>
                  </a:lnTo>
                </a:path>
              </a:pathLst>
            </a:custGeom>
            <a:ln w="69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9405290" y="1730257"/>
              <a:ext cx="77470" cy="80645"/>
            </a:xfrm>
            <a:custGeom>
              <a:avLst/>
              <a:gdLst/>
              <a:ahLst/>
              <a:cxnLst/>
              <a:rect l="l" t="t" r="r" b="b"/>
              <a:pathLst>
                <a:path w="77470" h="80644">
                  <a:moveTo>
                    <a:pt x="77373" y="0"/>
                  </a:moveTo>
                  <a:lnTo>
                    <a:pt x="0" y="0"/>
                  </a:lnTo>
                  <a:lnTo>
                    <a:pt x="37562" y="80554"/>
                  </a:lnTo>
                  <a:lnTo>
                    <a:pt x="773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6" name="object 656"/>
          <p:cNvSpPr txBox="1"/>
          <p:nvPr/>
        </p:nvSpPr>
        <p:spPr>
          <a:xfrm>
            <a:off x="8249017" y="1272130"/>
            <a:ext cx="1995170" cy="1589405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1073785">
              <a:lnSpc>
                <a:spcPct val="100000"/>
              </a:lnSpc>
            </a:pPr>
            <a:r>
              <a:rPr sz="1425" baseline="11695" dirty="0">
                <a:latin typeface="Verdana"/>
                <a:cs typeface="Verdana"/>
              </a:rPr>
              <a:t>E</a:t>
            </a:r>
            <a:r>
              <a:rPr sz="600" dirty="0">
                <a:latin typeface="Verdana"/>
                <a:cs typeface="Verdana"/>
              </a:rPr>
              <a:t>peak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657" name="object 657"/>
          <p:cNvGrpSpPr/>
          <p:nvPr/>
        </p:nvGrpSpPr>
        <p:grpSpPr>
          <a:xfrm>
            <a:off x="10991622" y="1204436"/>
            <a:ext cx="1212850" cy="2087880"/>
            <a:chOff x="10991622" y="1204436"/>
            <a:chExt cx="1212850" cy="2087880"/>
          </a:xfrm>
        </p:grpSpPr>
        <p:sp>
          <p:nvSpPr>
            <p:cNvPr id="658" name="object 658"/>
            <p:cNvSpPr/>
            <p:nvPr/>
          </p:nvSpPr>
          <p:spPr>
            <a:xfrm>
              <a:off x="11001147" y="1213961"/>
              <a:ext cx="1191260" cy="2068830"/>
            </a:xfrm>
            <a:custGeom>
              <a:avLst/>
              <a:gdLst/>
              <a:ahLst/>
              <a:cxnLst/>
              <a:rect l="l" t="t" r="r" b="b"/>
              <a:pathLst>
                <a:path w="1191259" h="2068829">
                  <a:moveTo>
                    <a:pt x="1190851" y="0"/>
                  </a:moveTo>
                  <a:lnTo>
                    <a:pt x="0" y="0"/>
                  </a:lnTo>
                  <a:lnTo>
                    <a:pt x="0" y="2068670"/>
                  </a:lnTo>
                </a:path>
              </a:pathLst>
            </a:custGeom>
            <a:ln w="185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11319422" y="1295425"/>
              <a:ext cx="873125" cy="1633220"/>
            </a:xfrm>
            <a:custGeom>
              <a:avLst/>
              <a:gdLst/>
              <a:ahLst/>
              <a:cxnLst/>
              <a:rect l="l" t="t" r="r" b="b"/>
              <a:pathLst>
                <a:path w="873125" h="1633220">
                  <a:moveTo>
                    <a:pt x="27757" y="0"/>
                  </a:moveTo>
                  <a:lnTo>
                    <a:pt x="872576" y="0"/>
                  </a:lnTo>
                </a:path>
                <a:path w="873125" h="1633220">
                  <a:moveTo>
                    <a:pt x="872576" y="1632807"/>
                  </a:moveTo>
                  <a:lnTo>
                    <a:pt x="27757" y="1632807"/>
                  </a:lnTo>
                </a:path>
                <a:path w="873125" h="1633220">
                  <a:moveTo>
                    <a:pt x="27757" y="1632807"/>
                  </a:moveTo>
                  <a:lnTo>
                    <a:pt x="27757" y="0"/>
                  </a:lnTo>
                </a:path>
                <a:path w="873125" h="1633220">
                  <a:moveTo>
                    <a:pt x="27757" y="0"/>
                  </a:moveTo>
                  <a:lnTo>
                    <a:pt x="27757" y="1632807"/>
                  </a:lnTo>
                </a:path>
                <a:path w="873125" h="1633220">
                  <a:moveTo>
                    <a:pt x="0" y="0"/>
                  </a:moveTo>
                  <a:lnTo>
                    <a:pt x="27757" y="0"/>
                  </a:lnTo>
                </a:path>
                <a:path w="873125" h="1633220">
                  <a:moveTo>
                    <a:pt x="0" y="203474"/>
                  </a:moveTo>
                  <a:lnTo>
                    <a:pt x="27757" y="203474"/>
                  </a:lnTo>
                </a:path>
                <a:path w="873125" h="1633220">
                  <a:moveTo>
                    <a:pt x="0" y="407047"/>
                  </a:moveTo>
                  <a:lnTo>
                    <a:pt x="27757" y="407047"/>
                  </a:lnTo>
                </a:path>
                <a:path w="873125" h="1633220">
                  <a:moveTo>
                    <a:pt x="0" y="613009"/>
                  </a:moveTo>
                  <a:lnTo>
                    <a:pt x="27757" y="613009"/>
                  </a:lnTo>
                </a:path>
                <a:path w="873125" h="1633220">
                  <a:moveTo>
                    <a:pt x="0" y="816483"/>
                  </a:moveTo>
                  <a:lnTo>
                    <a:pt x="27757" y="816483"/>
                  </a:lnTo>
                </a:path>
                <a:path w="873125" h="1633220">
                  <a:moveTo>
                    <a:pt x="0" y="1020057"/>
                  </a:moveTo>
                  <a:lnTo>
                    <a:pt x="27757" y="1020057"/>
                  </a:lnTo>
                </a:path>
                <a:path w="873125" h="1633220">
                  <a:moveTo>
                    <a:pt x="0" y="1223322"/>
                  </a:moveTo>
                  <a:lnTo>
                    <a:pt x="27757" y="1223322"/>
                  </a:lnTo>
                </a:path>
                <a:path w="873125" h="1633220">
                  <a:moveTo>
                    <a:pt x="0" y="1426846"/>
                  </a:moveTo>
                  <a:lnTo>
                    <a:pt x="27757" y="1426846"/>
                  </a:lnTo>
                </a:path>
                <a:path w="873125" h="1633220">
                  <a:moveTo>
                    <a:pt x="0" y="1632807"/>
                  </a:moveTo>
                  <a:lnTo>
                    <a:pt x="27757" y="1632807"/>
                  </a:lnTo>
                </a:path>
                <a:path w="873125" h="1633220">
                  <a:moveTo>
                    <a:pt x="27757" y="1632807"/>
                  </a:moveTo>
                  <a:lnTo>
                    <a:pt x="872576" y="1632807"/>
                  </a:lnTo>
                </a:path>
                <a:path w="873125" h="1633220">
                  <a:moveTo>
                    <a:pt x="27757" y="1632807"/>
                  </a:moveTo>
                  <a:lnTo>
                    <a:pt x="27757" y="160404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11347180" y="1448752"/>
              <a:ext cx="845185" cy="423545"/>
            </a:xfrm>
            <a:custGeom>
              <a:avLst/>
              <a:gdLst/>
              <a:ahLst/>
              <a:cxnLst/>
              <a:rect l="l" t="t" r="r" b="b"/>
              <a:pathLst>
                <a:path w="845184" h="423544">
                  <a:moveTo>
                    <a:pt x="0" y="0"/>
                  </a:moveTo>
                  <a:lnTo>
                    <a:pt x="306742" y="153028"/>
                  </a:lnTo>
                </a:path>
                <a:path w="845184" h="423544">
                  <a:moveTo>
                    <a:pt x="306742" y="153028"/>
                  </a:moveTo>
                  <a:lnTo>
                    <a:pt x="484345" y="241781"/>
                  </a:lnTo>
                </a:path>
                <a:path w="845184" h="423544">
                  <a:moveTo>
                    <a:pt x="484345" y="241781"/>
                  </a:moveTo>
                  <a:lnTo>
                    <a:pt x="613523" y="306355"/>
                  </a:lnTo>
                </a:path>
                <a:path w="845184" h="423544">
                  <a:moveTo>
                    <a:pt x="613523" y="306355"/>
                  </a:moveTo>
                  <a:lnTo>
                    <a:pt x="710371" y="356602"/>
                  </a:lnTo>
                </a:path>
                <a:path w="845184" h="423544">
                  <a:moveTo>
                    <a:pt x="710371" y="356602"/>
                  </a:moveTo>
                  <a:lnTo>
                    <a:pt x="791078" y="397296"/>
                  </a:lnTo>
                </a:path>
                <a:path w="845184" h="423544">
                  <a:moveTo>
                    <a:pt x="791078" y="397296"/>
                  </a:moveTo>
                  <a:lnTo>
                    <a:pt x="844819" y="423423"/>
                  </a:lnTo>
                </a:path>
              </a:pathLst>
            </a:custGeom>
            <a:ln w="2346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1" name="object 661"/>
          <p:cNvSpPr txBox="1"/>
          <p:nvPr/>
        </p:nvSpPr>
        <p:spPr>
          <a:xfrm>
            <a:off x="11161345" y="1225243"/>
            <a:ext cx="136525" cy="1289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15" dirty="0">
                <a:latin typeface="Verdana"/>
                <a:cs typeface="Verdana"/>
              </a:rPr>
              <a:t>16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662" name="object 662"/>
          <p:cNvSpPr txBox="1"/>
          <p:nvPr/>
        </p:nvSpPr>
        <p:spPr>
          <a:xfrm>
            <a:off x="11161345" y="1428718"/>
            <a:ext cx="136525" cy="1289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15" dirty="0">
                <a:latin typeface="Verdana"/>
                <a:cs typeface="Verdana"/>
              </a:rPr>
              <a:t>17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663" name="object 663"/>
          <p:cNvSpPr txBox="1"/>
          <p:nvPr/>
        </p:nvSpPr>
        <p:spPr>
          <a:xfrm>
            <a:off x="11161345" y="1634679"/>
            <a:ext cx="136525" cy="1289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15" dirty="0">
                <a:latin typeface="Verdana"/>
                <a:cs typeface="Verdana"/>
              </a:rPr>
              <a:t>18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664" name="object 664"/>
          <p:cNvSpPr txBox="1"/>
          <p:nvPr/>
        </p:nvSpPr>
        <p:spPr>
          <a:xfrm>
            <a:off x="11161345" y="1838253"/>
            <a:ext cx="136525" cy="1289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15" dirty="0">
                <a:latin typeface="Verdana"/>
                <a:cs typeface="Verdana"/>
              </a:rPr>
              <a:t>19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665" name="object 665"/>
          <p:cNvSpPr txBox="1"/>
          <p:nvPr/>
        </p:nvSpPr>
        <p:spPr>
          <a:xfrm>
            <a:off x="11161345" y="2041528"/>
            <a:ext cx="136525" cy="1289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15" dirty="0">
                <a:latin typeface="Verdana"/>
                <a:cs typeface="Verdana"/>
              </a:rPr>
              <a:t>20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666" name="object 666"/>
          <p:cNvSpPr txBox="1"/>
          <p:nvPr/>
        </p:nvSpPr>
        <p:spPr>
          <a:xfrm>
            <a:off x="11161345" y="2245052"/>
            <a:ext cx="136525" cy="1289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15" dirty="0">
                <a:latin typeface="Verdana"/>
                <a:cs typeface="Verdana"/>
              </a:rPr>
              <a:t>21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667" name="object 667"/>
          <p:cNvSpPr txBox="1"/>
          <p:nvPr/>
        </p:nvSpPr>
        <p:spPr>
          <a:xfrm>
            <a:off x="11161345" y="2448576"/>
            <a:ext cx="136525" cy="1289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15" dirty="0">
                <a:latin typeface="Verdana"/>
                <a:cs typeface="Verdana"/>
              </a:rPr>
              <a:t>22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668" name="object 668"/>
          <p:cNvSpPr txBox="1"/>
          <p:nvPr/>
        </p:nvSpPr>
        <p:spPr>
          <a:xfrm>
            <a:off x="11161345" y="2652100"/>
            <a:ext cx="136525" cy="1289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15" dirty="0">
                <a:latin typeface="Verdana"/>
                <a:cs typeface="Verdana"/>
              </a:rPr>
              <a:t>23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669" name="object 669"/>
          <p:cNvSpPr txBox="1"/>
          <p:nvPr/>
        </p:nvSpPr>
        <p:spPr>
          <a:xfrm>
            <a:off x="11161345" y="2858061"/>
            <a:ext cx="136525" cy="1289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15" dirty="0">
                <a:latin typeface="Verdana"/>
                <a:cs typeface="Verdana"/>
              </a:rPr>
              <a:t>24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670" name="object 670"/>
          <p:cNvSpPr txBox="1"/>
          <p:nvPr/>
        </p:nvSpPr>
        <p:spPr>
          <a:xfrm>
            <a:off x="11258260" y="2985054"/>
            <a:ext cx="178435" cy="143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" spc="-10" dirty="0">
                <a:latin typeface="Verdana"/>
                <a:cs typeface="Verdana"/>
              </a:rPr>
              <a:t>0</a:t>
            </a:r>
            <a:r>
              <a:rPr sz="750" spc="-25" dirty="0">
                <a:latin typeface="Verdana"/>
                <a:cs typeface="Verdana"/>
              </a:rPr>
              <a:t>.</a:t>
            </a:r>
            <a:r>
              <a:rPr sz="750" spc="-5" dirty="0">
                <a:latin typeface="Verdana"/>
                <a:cs typeface="Verdana"/>
              </a:rPr>
              <a:t>1</a:t>
            </a:r>
            <a:endParaRPr sz="750">
              <a:latin typeface="Verdana"/>
              <a:cs typeface="Verdana"/>
            </a:endParaRPr>
          </a:p>
        </p:txBody>
      </p:sp>
      <p:sp>
        <p:nvSpPr>
          <p:cNvPr id="671" name="object 671"/>
          <p:cNvSpPr txBox="1"/>
          <p:nvPr/>
        </p:nvSpPr>
        <p:spPr>
          <a:xfrm>
            <a:off x="11901851" y="3088172"/>
            <a:ext cx="342265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950" b="1" spc="-25" dirty="0">
                <a:latin typeface="Verdana"/>
                <a:cs typeface="Verdana"/>
              </a:rPr>
              <a:t>T-T</a:t>
            </a:r>
            <a:r>
              <a:rPr sz="900" b="1" spc="-37" baseline="-18518" dirty="0">
                <a:latin typeface="Verdana"/>
                <a:cs typeface="Verdana"/>
              </a:rPr>
              <a:t>b</a:t>
            </a:r>
            <a:endParaRPr sz="900" baseline="-18518">
              <a:latin typeface="Verdana"/>
              <a:cs typeface="Verdana"/>
            </a:endParaRPr>
          </a:p>
        </p:txBody>
      </p:sp>
      <p:sp>
        <p:nvSpPr>
          <p:cNvPr id="672" name="object 672"/>
          <p:cNvSpPr/>
          <p:nvPr/>
        </p:nvSpPr>
        <p:spPr>
          <a:xfrm>
            <a:off x="11001147" y="1213961"/>
            <a:ext cx="1191260" cy="2068830"/>
          </a:xfrm>
          <a:custGeom>
            <a:avLst/>
            <a:gdLst/>
            <a:ahLst/>
            <a:cxnLst/>
            <a:rect l="l" t="t" r="r" b="b"/>
            <a:pathLst>
              <a:path w="1191259" h="2068829">
                <a:moveTo>
                  <a:pt x="1190851" y="0"/>
                </a:moveTo>
                <a:lnTo>
                  <a:pt x="0" y="0"/>
                </a:lnTo>
                <a:lnTo>
                  <a:pt x="0" y="2068670"/>
                </a:lnTo>
              </a:path>
            </a:pathLst>
          </a:custGeom>
          <a:ln w="185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54575" y="991231"/>
            <a:ext cx="1372870" cy="2701290"/>
          </a:xfrm>
          <a:prstGeom prst="rect">
            <a:avLst/>
          </a:prstGeom>
        </p:spPr>
        <p:txBody>
          <a:bodyPr vert="horz" wrap="square" lIns="0" tIns="193675" rIns="0" bIns="0" rtlCol="0">
            <a:spAutoFit/>
          </a:bodyPr>
          <a:lstStyle/>
          <a:p>
            <a:pPr marL="412750" indent="-337185">
              <a:lnSpc>
                <a:spcPct val="100000"/>
              </a:lnSpc>
              <a:spcBef>
                <a:spcPts val="1525"/>
              </a:spcBef>
              <a:buSzPct val="95744"/>
              <a:buFont typeface="Times New Roman"/>
              <a:buAutoNum type="arabicParenBoth"/>
              <a:tabLst>
                <a:tab pos="413384" algn="l"/>
              </a:tabLst>
            </a:pPr>
            <a:r>
              <a:rPr sz="2350" spc="35" dirty="0">
                <a:latin typeface="Symbol"/>
                <a:cs typeface="Symbol"/>
              </a:rPr>
              <a:t></a:t>
            </a:r>
            <a:r>
              <a:rPr sz="1950" i="1" spc="-75" baseline="-25641" dirty="0">
                <a:latin typeface="Times New Roman"/>
                <a:cs typeface="Times New Roman"/>
              </a:rPr>
              <a:t>lag</a:t>
            </a:r>
            <a:r>
              <a:rPr sz="1950" i="1" baseline="-25641" dirty="0">
                <a:latin typeface="Times New Roman"/>
                <a:cs typeface="Times New Roman"/>
              </a:rPr>
              <a:t> </a:t>
            </a:r>
            <a:r>
              <a:rPr sz="1950" i="1" spc="-22" baseline="-25641" dirty="0">
                <a:latin typeface="Times New Roman"/>
                <a:cs typeface="Times New Roman"/>
              </a:rPr>
              <a:t> </a:t>
            </a:r>
            <a:r>
              <a:rPr sz="2250" spc="-114" dirty="0">
                <a:latin typeface="Symbol"/>
                <a:cs typeface="Symbol"/>
              </a:rPr>
              <a:t></a:t>
            </a:r>
            <a:r>
              <a:rPr sz="2250" spc="-155" dirty="0">
                <a:latin typeface="Times New Roman"/>
                <a:cs typeface="Times New Roman"/>
              </a:rPr>
              <a:t> </a:t>
            </a:r>
            <a:r>
              <a:rPr sz="2250" i="1" spc="-114" dirty="0">
                <a:latin typeface="Times New Roman"/>
                <a:cs typeface="Times New Roman"/>
              </a:rPr>
              <a:t>L</a:t>
            </a:r>
            <a:r>
              <a:rPr sz="2250" i="1" spc="-235" dirty="0">
                <a:latin typeface="Times New Roman"/>
                <a:cs typeface="Times New Roman"/>
              </a:rPr>
              <a:t> </a:t>
            </a:r>
            <a:r>
              <a:rPr sz="2250" spc="-60" dirty="0">
                <a:latin typeface="Times New Roman"/>
                <a:cs typeface="Times New Roman"/>
              </a:rPr>
              <a:t>:</a:t>
            </a:r>
            <a:endParaRPr sz="2250">
              <a:latin typeface="Times New Roman"/>
              <a:cs typeface="Times New Roman"/>
            </a:endParaRPr>
          </a:p>
          <a:p>
            <a:pPr marL="461009" indent="-385445">
              <a:lnSpc>
                <a:spcPct val="100000"/>
              </a:lnSpc>
              <a:spcBef>
                <a:spcPts val="1365"/>
              </a:spcBef>
              <a:buFont typeface="Times New Roman"/>
              <a:buAutoNum type="arabicParenBoth"/>
              <a:tabLst>
                <a:tab pos="461645" algn="l"/>
              </a:tabLst>
            </a:pPr>
            <a:r>
              <a:rPr sz="2250" i="1" spc="-125" dirty="0">
                <a:latin typeface="Times New Roman"/>
                <a:cs typeface="Times New Roman"/>
              </a:rPr>
              <a:t>V</a:t>
            </a:r>
            <a:r>
              <a:rPr sz="2250" i="1" spc="70" dirty="0">
                <a:latin typeface="Times New Roman"/>
                <a:cs typeface="Times New Roman"/>
              </a:rPr>
              <a:t> </a:t>
            </a:r>
            <a:r>
              <a:rPr sz="2250" spc="-114" dirty="0">
                <a:latin typeface="Symbol"/>
                <a:cs typeface="Symbol"/>
              </a:rPr>
              <a:t></a:t>
            </a:r>
            <a:r>
              <a:rPr sz="2250" spc="-155" dirty="0">
                <a:latin typeface="Times New Roman"/>
                <a:cs typeface="Times New Roman"/>
              </a:rPr>
              <a:t> </a:t>
            </a:r>
            <a:r>
              <a:rPr sz="2250" i="1" spc="-114" dirty="0">
                <a:latin typeface="Times New Roman"/>
                <a:cs typeface="Times New Roman"/>
              </a:rPr>
              <a:t>L</a:t>
            </a:r>
            <a:r>
              <a:rPr sz="2250" i="1" spc="-235" dirty="0">
                <a:latin typeface="Times New Roman"/>
                <a:cs typeface="Times New Roman"/>
              </a:rPr>
              <a:t> </a:t>
            </a:r>
            <a:r>
              <a:rPr sz="2250" spc="-60" dirty="0">
                <a:latin typeface="Times New Roman"/>
                <a:cs typeface="Times New Roman"/>
              </a:rPr>
              <a:t>:</a:t>
            </a:r>
            <a:endParaRPr sz="2250">
              <a:latin typeface="Times New Roman"/>
              <a:cs typeface="Times New Roman"/>
            </a:endParaRPr>
          </a:p>
          <a:p>
            <a:pPr marL="444500" indent="-368935">
              <a:lnSpc>
                <a:spcPct val="100000"/>
              </a:lnSpc>
              <a:spcBef>
                <a:spcPts val="1365"/>
              </a:spcBef>
              <a:buFont typeface="Times New Roman"/>
              <a:buAutoNum type="arabicParenBoth"/>
              <a:tabLst>
                <a:tab pos="445134" algn="l"/>
                <a:tab pos="1236345" algn="l"/>
              </a:tabLst>
            </a:pPr>
            <a:r>
              <a:rPr sz="2250" i="1" spc="-114" dirty="0">
                <a:latin typeface="Times New Roman"/>
                <a:cs typeface="Times New Roman"/>
              </a:rPr>
              <a:t>L</a:t>
            </a:r>
            <a:r>
              <a:rPr sz="2250" i="1" spc="-195" dirty="0">
                <a:latin typeface="Times New Roman"/>
                <a:cs typeface="Times New Roman"/>
              </a:rPr>
              <a:t> </a:t>
            </a:r>
            <a:r>
              <a:rPr sz="2250" spc="-114" dirty="0">
                <a:latin typeface="Symbol"/>
                <a:cs typeface="Symbol"/>
              </a:rPr>
              <a:t></a:t>
            </a:r>
            <a:r>
              <a:rPr sz="2250" spc="-145" dirty="0">
                <a:latin typeface="Times New Roman"/>
                <a:cs typeface="Times New Roman"/>
              </a:rPr>
              <a:t> </a:t>
            </a:r>
            <a:r>
              <a:rPr sz="2250" i="1" spc="-25" dirty="0">
                <a:latin typeface="Times New Roman"/>
                <a:cs typeface="Times New Roman"/>
              </a:rPr>
              <a:t>E</a:t>
            </a:r>
            <a:r>
              <a:rPr sz="1950" i="1" spc="-37" baseline="-25641" dirty="0">
                <a:latin typeface="Times New Roman"/>
                <a:cs typeface="Times New Roman"/>
              </a:rPr>
              <a:t>p	</a:t>
            </a:r>
            <a:r>
              <a:rPr sz="2250" spc="-60" dirty="0">
                <a:latin typeface="Times New Roman"/>
                <a:cs typeface="Times New Roman"/>
              </a:rPr>
              <a:t>:</a:t>
            </a:r>
            <a:endParaRPr sz="2250">
              <a:latin typeface="Times New Roman"/>
              <a:cs typeface="Times New Roman"/>
            </a:endParaRPr>
          </a:p>
          <a:p>
            <a:pPr marL="461009" indent="-385445">
              <a:lnSpc>
                <a:spcPct val="100000"/>
              </a:lnSpc>
              <a:spcBef>
                <a:spcPts val="1630"/>
              </a:spcBef>
              <a:buFont typeface="Times New Roman"/>
              <a:buAutoNum type="arabicParenBoth"/>
              <a:tabLst>
                <a:tab pos="461645" algn="l"/>
              </a:tabLst>
            </a:pPr>
            <a:r>
              <a:rPr sz="2250" i="1" spc="-185" dirty="0">
                <a:latin typeface="Times New Roman"/>
                <a:cs typeface="Times New Roman"/>
              </a:rPr>
              <a:t>E</a:t>
            </a:r>
            <a:r>
              <a:rPr sz="2025" spc="-104" baseline="-24691" dirty="0">
                <a:latin typeface="Symbol"/>
                <a:cs typeface="Symbol"/>
              </a:rPr>
              <a:t></a:t>
            </a:r>
            <a:r>
              <a:rPr sz="2025" baseline="-24691" dirty="0">
                <a:latin typeface="Times New Roman"/>
                <a:cs typeface="Times New Roman"/>
              </a:rPr>
              <a:t> </a:t>
            </a:r>
            <a:r>
              <a:rPr sz="2025" spc="127" baseline="-24691" dirty="0">
                <a:latin typeface="Times New Roman"/>
                <a:cs typeface="Times New Roman"/>
              </a:rPr>
              <a:t> </a:t>
            </a:r>
            <a:r>
              <a:rPr sz="2250" spc="-114" dirty="0">
                <a:latin typeface="Symbol"/>
                <a:cs typeface="Symbol"/>
              </a:rPr>
              <a:t></a:t>
            </a:r>
            <a:r>
              <a:rPr sz="2250" spc="-160" dirty="0">
                <a:latin typeface="Times New Roman"/>
                <a:cs typeface="Times New Roman"/>
              </a:rPr>
              <a:t> </a:t>
            </a:r>
            <a:r>
              <a:rPr sz="2250" i="1" spc="15" dirty="0">
                <a:latin typeface="Times New Roman"/>
                <a:cs typeface="Times New Roman"/>
              </a:rPr>
              <a:t>E</a:t>
            </a:r>
            <a:r>
              <a:rPr sz="1950" i="1" spc="-89" baseline="-25641" dirty="0">
                <a:latin typeface="Times New Roman"/>
                <a:cs typeface="Times New Roman"/>
              </a:rPr>
              <a:t>p</a:t>
            </a:r>
            <a:r>
              <a:rPr sz="1950" i="1" spc="-292" baseline="-25641" dirty="0">
                <a:latin typeface="Times New Roman"/>
                <a:cs typeface="Times New Roman"/>
              </a:rPr>
              <a:t> </a:t>
            </a:r>
            <a:r>
              <a:rPr sz="2250" spc="-60" dirty="0">
                <a:latin typeface="Times New Roman"/>
                <a:cs typeface="Times New Roman"/>
              </a:rPr>
              <a:t>:</a:t>
            </a:r>
            <a:endParaRPr sz="2250">
              <a:latin typeface="Times New Roman"/>
              <a:cs typeface="Times New Roman"/>
            </a:endParaRPr>
          </a:p>
          <a:p>
            <a:pPr marL="448945" indent="-373380">
              <a:lnSpc>
                <a:spcPct val="100000"/>
              </a:lnSpc>
              <a:spcBef>
                <a:spcPts val="1540"/>
              </a:spcBef>
              <a:buSzPct val="95744"/>
              <a:buFont typeface="Times New Roman"/>
              <a:buAutoNum type="arabicParenBoth"/>
              <a:tabLst>
                <a:tab pos="449580" algn="l"/>
              </a:tabLst>
            </a:pPr>
            <a:r>
              <a:rPr sz="2350" spc="-135" dirty="0">
                <a:latin typeface="Symbol"/>
                <a:cs typeface="Symbol"/>
              </a:rPr>
              <a:t></a:t>
            </a:r>
            <a:r>
              <a:rPr sz="2350" spc="-350" dirty="0">
                <a:latin typeface="Times New Roman"/>
                <a:cs typeface="Times New Roman"/>
              </a:rPr>
              <a:t> </a:t>
            </a:r>
            <a:r>
              <a:rPr sz="1950" i="1" spc="-112" baseline="-25641" dirty="0">
                <a:latin typeface="Times New Roman"/>
                <a:cs typeface="Times New Roman"/>
              </a:rPr>
              <a:t>R</a:t>
            </a:r>
            <a:r>
              <a:rPr sz="1950" i="1" spc="-97" baseline="-25641" dirty="0">
                <a:latin typeface="Times New Roman"/>
                <a:cs typeface="Times New Roman"/>
              </a:rPr>
              <a:t>T</a:t>
            </a:r>
            <a:r>
              <a:rPr sz="1950" i="1" baseline="-25641" dirty="0">
                <a:latin typeface="Times New Roman"/>
                <a:cs typeface="Times New Roman"/>
              </a:rPr>
              <a:t> </a:t>
            </a:r>
            <a:r>
              <a:rPr sz="1950" i="1" spc="75" baseline="-25641" dirty="0">
                <a:latin typeface="Times New Roman"/>
                <a:cs typeface="Times New Roman"/>
              </a:rPr>
              <a:t> </a:t>
            </a:r>
            <a:r>
              <a:rPr sz="2250" spc="-114" dirty="0">
                <a:latin typeface="Symbol"/>
                <a:cs typeface="Symbol"/>
              </a:rPr>
              <a:t></a:t>
            </a:r>
            <a:r>
              <a:rPr sz="2250" spc="-155" dirty="0">
                <a:latin typeface="Times New Roman"/>
                <a:cs typeface="Times New Roman"/>
              </a:rPr>
              <a:t> </a:t>
            </a:r>
            <a:r>
              <a:rPr sz="2250" i="1" spc="-114" dirty="0">
                <a:latin typeface="Times New Roman"/>
                <a:cs typeface="Times New Roman"/>
              </a:rPr>
              <a:t>L</a:t>
            </a:r>
            <a:r>
              <a:rPr sz="2250" i="1" spc="-240" dirty="0">
                <a:latin typeface="Times New Roman"/>
                <a:cs typeface="Times New Roman"/>
              </a:rPr>
              <a:t> </a:t>
            </a:r>
            <a:r>
              <a:rPr sz="2250" spc="-60" dirty="0">
                <a:latin typeface="Times New Roman"/>
                <a:cs typeface="Times New Roman"/>
              </a:rPr>
              <a:t>: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57386" y="1172321"/>
            <a:ext cx="4134485" cy="2519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830"/>
              </a:lnSpc>
              <a:spcBef>
                <a:spcPts val="100"/>
              </a:spcBef>
              <a:tabLst>
                <a:tab pos="3106420" algn="l"/>
              </a:tabLst>
            </a:pPr>
            <a:r>
              <a:rPr sz="2250" spc="-85" dirty="0">
                <a:latin typeface="Times New Roman"/>
                <a:cs typeface="Times New Roman"/>
              </a:rPr>
              <a:t>l</a:t>
            </a:r>
            <a:r>
              <a:rPr sz="2250" spc="-105" dirty="0">
                <a:latin typeface="Times New Roman"/>
                <a:cs typeface="Times New Roman"/>
              </a:rPr>
              <a:t>og</a:t>
            </a:r>
            <a:r>
              <a:rPr sz="2250" spc="-185" dirty="0">
                <a:latin typeface="Times New Roman"/>
                <a:cs typeface="Times New Roman"/>
              </a:rPr>
              <a:t> </a:t>
            </a:r>
            <a:r>
              <a:rPr sz="2250" i="1" spc="-114" dirty="0">
                <a:latin typeface="Times New Roman"/>
                <a:cs typeface="Times New Roman"/>
              </a:rPr>
              <a:t>L</a:t>
            </a:r>
            <a:r>
              <a:rPr sz="2250" i="1" spc="-75" dirty="0">
                <a:latin typeface="Times New Roman"/>
                <a:cs typeface="Times New Roman"/>
              </a:rPr>
              <a:t> </a:t>
            </a:r>
            <a:r>
              <a:rPr sz="2250" spc="-114" dirty="0">
                <a:latin typeface="Symbol"/>
                <a:cs typeface="Symbol"/>
              </a:rPr>
              <a:t></a:t>
            </a:r>
            <a:r>
              <a:rPr sz="2250" spc="-90" dirty="0">
                <a:latin typeface="Times New Roman"/>
                <a:cs typeface="Times New Roman"/>
              </a:rPr>
              <a:t> </a:t>
            </a:r>
            <a:r>
              <a:rPr sz="2250" i="1" spc="-105" dirty="0">
                <a:latin typeface="Times New Roman"/>
                <a:cs typeface="Times New Roman"/>
              </a:rPr>
              <a:t>a</a:t>
            </a:r>
            <a:r>
              <a:rPr sz="2250" i="1" spc="-185" dirty="0">
                <a:latin typeface="Times New Roman"/>
                <a:cs typeface="Times New Roman"/>
              </a:rPr>
              <a:t> </a:t>
            </a:r>
            <a:r>
              <a:rPr sz="2250" spc="-114" dirty="0">
                <a:latin typeface="Symbol"/>
                <a:cs typeface="Symbol"/>
              </a:rPr>
              <a:t></a:t>
            </a:r>
            <a:r>
              <a:rPr sz="2250" spc="-245" dirty="0">
                <a:latin typeface="Times New Roman"/>
                <a:cs typeface="Times New Roman"/>
              </a:rPr>
              <a:t> </a:t>
            </a:r>
            <a:r>
              <a:rPr sz="2250" i="1" spc="-105" dirty="0">
                <a:latin typeface="Times New Roman"/>
                <a:cs typeface="Times New Roman"/>
              </a:rPr>
              <a:t>b</a:t>
            </a:r>
            <a:r>
              <a:rPr sz="2250" i="1" spc="-310" dirty="0">
                <a:latin typeface="Times New Roman"/>
                <a:cs typeface="Times New Roman"/>
              </a:rPr>
              <a:t> </a:t>
            </a:r>
            <a:r>
              <a:rPr sz="2250" spc="-85" dirty="0">
                <a:latin typeface="Times New Roman"/>
                <a:cs typeface="Times New Roman"/>
              </a:rPr>
              <a:t>l</a:t>
            </a:r>
            <a:r>
              <a:rPr sz="2250" spc="-105" dirty="0">
                <a:latin typeface="Times New Roman"/>
                <a:cs typeface="Times New Roman"/>
              </a:rPr>
              <a:t>og</a:t>
            </a:r>
            <a:r>
              <a:rPr sz="2250" spc="-220" dirty="0">
                <a:latin typeface="Times New Roman"/>
                <a:cs typeface="Times New Roman"/>
              </a:rPr>
              <a:t> </a:t>
            </a:r>
            <a:r>
              <a:rPr sz="3375" spc="-1305" baseline="-20987" dirty="0">
                <a:latin typeface="Symbol"/>
                <a:cs typeface="Symbol"/>
              </a:rPr>
              <a:t></a:t>
            </a:r>
            <a:r>
              <a:rPr sz="3375" spc="-37" baseline="2469" dirty="0">
                <a:latin typeface="Symbol"/>
                <a:cs typeface="Symbol"/>
              </a:rPr>
              <a:t></a:t>
            </a:r>
            <a:r>
              <a:rPr sz="2250" spc="-240" dirty="0">
                <a:latin typeface="Times New Roman"/>
                <a:cs typeface="Times New Roman"/>
              </a:rPr>
              <a:t>(</a:t>
            </a:r>
            <a:r>
              <a:rPr sz="2350" spc="30" dirty="0">
                <a:latin typeface="Symbol"/>
                <a:cs typeface="Symbol"/>
              </a:rPr>
              <a:t></a:t>
            </a:r>
            <a:r>
              <a:rPr sz="1950" i="1" spc="-75" baseline="-25641" dirty="0">
                <a:latin typeface="Times New Roman"/>
                <a:cs typeface="Times New Roman"/>
              </a:rPr>
              <a:t>lag</a:t>
            </a:r>
            <a:r>
              <a:rPr sz="1950" i="1" spc="-15" baseline="-25641" dirty="0">
                <a:latin typeface="Times New Roman"/>
                <a:cs typeface="Times New Roman"/>
              </a:rPr>
              <a:t> </a:t>
            </a:r>
            <a:r>
              <a:rPr sz="2250" spc="-240" dirty="0">
                <a:latin typeface="Times New Roman"/>
                <a:cs typeface="Times New Roman"/>
              </a:rPr>
              <a:t>(</a:t>
            </a:r>
            <a:r>
              <a:rPr sz="2250" spc="50" dirty="0">
                <a:latin typeface="Times New Roman"/>
                <a:cs typeface="Times New Roman"/>
              </a:rPr>
              <a:t>1</a:t>
            </a:r>
            <a:r>
              <a:rPr sz="2250" spc="-114" dirty="0">
                <a:latin typeface="Symbol"/>
                <a:cs typeface="Symbol"/>
              </a:rPr>
              <a:t></a:t>
            </a:r>
            <a:r>
              <a:rPr sz="2250" spc="-90" dirty="0">
                <a:latin typeface="Times New Roman"/>
                <a:cs typeface="Times New Roman"/>
              </a:rPr>
              <a:t> </a:t>
            </a:r>
            <a:r>
              <a:rPr sz="2250" i="1" spc="15" dirty="0">
                <a:latin typeface="Times New Roman"/>
                <a:cs typeface="Times New Roman"/>
              </a:rPr>
              <a:t>z</a:t>
            </a:r>
            <a:r>
              <a:rPr sz="2250" spc="-70" dirty="0">
                <a:latin typeface="Times New Roman"/>
                <a:cs typeface="Times New Roman"/>
              </a:rPr>
              <a:t>)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2250" spc="-60" dirty="0">
                <a:latin typeface="Times New Roman"/>
                <a:cs typeface="Times New Roman"/>
              </a:rPr>
              <a:t>/</a:t>
            </a:r>
            <a:r>
              <a:rPr sz="2250" spc="-180" dirty="0">
                <a:latin typeface="Times New Roman"/>
                <a:cs typeface="Times New Roman"/>
              </a:rPr>
              <a:t> </a:t>
            </a:r>
            <a:r>
              <a:rPr sz="2250" spc="-80" dirty="0">
                <a:latin typeface="Times New Roman"/>
                <a:cs typeface="Times New Roman"/>
              </a:rPr>
              <a:t>0.</a:t>
            </a:r>
            <a:r>
              <a:rPr sz="2250" spc="-195" dirty="0">
                <a:latin typeface="Times New Roman"/>
                <a:cs typeface="Times New Roman"/>
              </a:rPr>
              <a:t>1</a:t>
            </a:r>
            <a:r>
              <a:rPr sz="2250" i="1" spc="65" dirty="0">
                <a:latin typeface="Times New Roman"/>
                <a:cs typeface="Times New Roman"/>
              </a:rPr>
              <a:t>s</a:t>
            </a:r>
            <a:r>
              <a:rPr sz="3375" spc="-1305" baseline="2469" dirty="0">
                <a:latin typeface="Symbol"/>
                <a:cs typeface="Symbol"/>
              </a:rPr>
              <a:t></a:t>
            </a:r>
            <a:r>
              <a:rPr sz="3375" spc="-120" baseline="-20987" dirty="0">
                <a:latin typeface="Symbol"/>
                <a:cs typeface="Symbol"/>
              </a:rPr>
              <a:t></a:t>
            </a:r>
            <a:endParaRPr sz="3375" baseline="-20987">
              <a:latin typeface="Symbol"/>
              <a:cs typeface="Symbol"/>
            </a:endParaRPr>
          </a:p>
          <a:p>
            <a:pPr marL="2889250">
              <a:lnSpc>
                <a:spcPts val="765"/>
              </a:lnSpc>
            </a:pPr>
            <a:r>
              <a:rPr sz="1300" spc="-70" dirty="0">
                <a:latin typeface="Symbol"/>
                <a:cs typeface="Symbol"/>
              </a:rPr>
              <a:t></a:t>
            </a:r>
            <a:r>
              <a:rPr sz="1300" spc="-70" dirty="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46990">
              <a:lnSpc>
                <a:spcPct val="100000"/>
              </a:lnSpc>
              <a:spcBef>
                <a:spcPts val="5"/>
              </a:spcBef>
            </a:pPr>
            <a:r>
              <a:rPr sz="2250" spc="-85" dirty="0">
                <a:latin typeface="Times New Roman"/>
                <a:cs typeface="Times New Roman"/>
              </a:rPr>
              <a:t>l</a:t>
            </a:r>
            <a:r>
              <a:rPr sz="2250" spc="-105" dirty="0">
                <a:latin typeface="Times New Roman"/>
                <a:cs typeface="Times New Roman"/>
              </a:rPr>
              <a:t>og</a:t>
            </a:r>
            <a:r>
              <a:rPr sz="2250" spc="-195" dirty="0">
                <a:latin typeface="Times New Roman"/>
                <a:cs typeface="Times New Roman"/>
              </a:rPr>
              <a:t> </a:t>
            </a:r>
            <a:r>
              <a:rPr sz="2250" i="1" spc="-114" dirty="0">
                <a:latin typeface="Times New Roman"/>
                <a:cs typeface="Times New Roman"/>
              </a:rPr>
              <a:t>L</a:t>
            </a:r>
            <a:r>
              <a:rPr sz="2250" i="1" spc="-70" dirty="0">
                <a:latin typeface="Times New Roman"/>
                <a:cs typeface="Times New Roman"/>
              </a:rPr>
              <a:t> </a:t>
            </a:r>
            <a:r>
              <a:rPr sz="2250" spc="-114" dirty="0">
                <a:latin typeface="Symbol"/>
                <a:cs typeface="Symbol"/>
              </a:rPr>
              <a:t></a:t>
            </a:r>
            <a:r>
              <a:rPr sz="2250" spc="-95" dirty="0">
                <a:latin typeface="Times New Roman"/>
                <a:cs typeface="Times New Roman"/>
              </a:rPr>
              <a:t> </a:t>
            </a:r>
            <a:r>
              <a:rPr sz="2250" i="1" spc="-105" dirty="0">
                <a:latin typeface="Times New Roman"/>
                <a:cs typeface="Times New Roman"/>
              </a:rPr>
              <a:t>a</a:t>
            </a:r>
            <a:r>
              <a:rPr sz="2250" i="1" spc="-180" dirty="0">
                <a:latin typeface="Times New Roman"/>
                <a:cs typeface="Times New Roman"/>
              </a:rPr>
              <a:t> </a:t>
            </a:r>
            <a:r>
              <a:rPr sz="2250" spc="-114" dirty="0">
                <a:latin typeface="Symbol"/>
                <a:cs typeface="Symbol"/>
              </a:rPr>
              <a:t></a:t>
            </a:r>
            <a:r>
              <a:rPr sz="2250" spc="-254" dirty="0">
                <a:latin typeface="Times New Roman"/>
                <a:cs typeface="Times New Roman"/>
              </a:rPr>
              <a:t> </a:t>
            </a:r>
            <a:r>
              <a:rPr sz="2250" i="1" spc="-105" dirty="0">
                <a:latin typeface="Times New Roman"/>
                <a:cs typeface="Times New Roman"/>
              </a:rPr>
              <a:t>b</a:t>
            </a:r>
            <a:r>
              <a:rPr sz="2250" i="1" spc="-300" dirty="0">
                <a:latin typeface="Times New Roman"/>
                <a:cs typeface="Times New Roman"/>
              </a:rPr>
              <a:t> </a:t>
            </a:r>
            <a:r>
              <a:rPr sz="2250" spc="-85" dirty="0">
                <a:latin typeface="Times New Roman"/>
                <a:cs typeface="Times New Roman"/>
              </a:rPr>
              <a:t>l</a:t>
            </a:r>
            <a:r>
              <a:rPr sz="2250" spc="-105" dirty="0">
                <a:latin typeface="Times New Roman"/>
                <a:cs typeface="Times New Roman"/>
              </a:rPr>
              <a:t>o</a:t>
            </a:r>
            <a:r>
              <a:rPr sz="2250" spc="80" dirty="0">
                <a:latin typeface="Times New Roman"/>
                <a:cs typeface="Times New Roman"/>
              </a:rPr>
              <a:t>g</a:t>
            </a:r>
            <a:r>
              <a:rPr sz="4575" spc="-405" baseline="-3642" dirty="0">
                <a:latin typeface="Symbol"/>
                <a:cs typeface="Symbol"/>
              </a:rPr>
              <a:t></a:t>
            </a:r>
            <a:r>
              <a:rPr sz="2250" spc="-220" dirty="0">
                <a:latin typeface="Times New Roman"/>
                <a:cs typeface="Times New Roman"/>
              </a:rPr>
              <a:t>(</a:t>
            </a:r>
            <a:r>
              <a:rPr sz="2250" i="1" spc="-125" dirty="0">
                <a:latin typeface="Times New Roman"/>
                <a:cs typeface="Times New Roman"/>
              </a:rPr>
              <a:t>V</a:t>
            </a:r>
            <a:r>
              <a:rPr sz="2250" i="1" spc="-245" dirty="0">
                <a:latin typeface="Times New Roman"/>
                <a:cs typeface="Times New Roman"/>
              </a:rPr>
              <a:t> </a:t>
            </a:r>
            <a:r>
              <a:rPr sz="2250" spc="-240" dirty="0">
                <a:latin typeface="Times New Roman"/>
                <a:cs typeface="Times New Roman"/>
              </a:rPr>
              <a:t>(</a:t>
            </a:r>
            <a:r>
              <a:rPr sz="2250" spc="45" dirty="0">
                <a:latin typeface="Times New Roman"/>
                <a:cs typeface="Times New Roman"/>
              </a:rPr>
              <a:t>1</a:t>
            </a:r>
            <a:r>
              <a:rPr sz="2250" spc="-114" dirty="0">
                <a:latin typeface="Symbol"/>
                <a:cs typeface="Symbol"/>
              </a:rPr>
              <a:t></a:t>
            </a:r>
            <a:r>
              <a:rPr sz="2250" spc="-100" dirty="0">
                <a:latin typeface="Times New Roman"/>
                <a:cs typeface="Times New Roman"/>
              </a:rPr>
              <a:t> </a:t>
            </a:r>
            <a:r>
              <a:rPr sz="2250" i="1" spc="25" dirty="0">
                <a:latin typeface="Times New Roman"/>
                <a:cs typeface="Times New Roman"/>
              </a:rPr>
              <a:t>z</a:t>
            </a:r>
            <a:r>
              <a:rPr sz="2250" spc="-70" dirty="0">
                <a:latin typeface="Times New Roman"/>
                <a:cs typeface="Times New Roman"/>
              </a:rPr>
              <a:t>)</a:t>
            </a:r>
            <a:r>
              <a:rPr sz="2250" spc="-195" dirty="0">
                <a:latin typeface="Times New Roman"/>
                <a:cs typeface="Times New Roman"/>
              </a:rPr>
              <a:t> </a:t>
            </a:r>
            <a:r>
              <a:rPr sz="2250" spc="-60" dirty="0">
                <a:latin typeface="Times New Roman"/>
                <a:cs typeface="Times New Roman"/>
              </a:rPr>
              <a:t>/</a:t>
            </a:r>
            <a:r>
              <a:rPr sz="2250" spc="-180" dirty="0">
                <a:latin typeface="Times New Roman"/>
                <a:cs typeface="Times New Roman"/>
              </a:rPr>
              <a:t> </a:t>
            </a:r>
            <a:r>
              <a:rPr sz="2250" spc="-85" dirty="0">
                <a:latin typeface="Times New Roman"/>
                <a:cs typeface="Times New Roman"/>
              </a:rPr>
              <a:t>0.0</a:t>
            </a:r>
            <a:r>
              <a:rPr sz="2250" spc="-55" dirty="0">
                <a:latin typeface="Times New Roman"/>
                <a:cs typeface="Times New Roman"/>
              </a:rPr>
              <a:t>2</a:t>
            </a:r>
            <a:r>
              <a:rPr sz="4575" spc="-517" baseline="-3642" dirty="0">
                <a:latin typeface="Symbol"/>
                <a:cs typeface="Symbol"/>
              </a:rPr>
              <a:t></a:t>
            </a:r>
            <a:endParaRPr sz="4575" baseline="-3642">
              <a:latin typeface="Symbol"/>
              <a:cs typeface="Symbol"/>
            </a:endParaRPr>
          </a:p>
          <a:p>
            <a:pPr marL="71755">
              <a:lnSpc>
                <a:spcPct val="100000"/>
              </a:lnSpc>
              <a:spcBef>
                <a:spcPts val="1205"/>
              </a:spcBef>
            </a:pPr>
            <a:r>
              <a:rPr sz="2250" spc="-85" dirty="0">
                <a:latin typeface="Times New Roman"/>
                <a:cs typeface="Times New Roman"/>
              </a:rPr>
              <a:t>l</a:t>
            </a:r>
            <a:r>
              <a:rPr sz="2250" spc="-105" dirty="0">
                <a:latin typeface="Times New Roman"/>
                <a:cs typeface="Times New Roman"/>
              </a:rPr>
              <a:t>og</a:t>
            </a:r>
            <a:r>
              <a:rPr sz="2250" spc="-185" dirty="0">
                <a:latin typeface="Times New Roman"/>
                <a:cs typeface="Times New Roman"/>
              </a:rPr>
              <a:t> </a:t>
            </a:r>
            <a:r>
              <a:rPr sz="2250" i="1" spc="-114" dirty="0">
                <a:latin typeface="Times New Roman"/>
                <a:cs typeface="Times New Roman"/>
              </a:rPr>
              <a:t>L</a:t>
            </a:r>
            <a:r>
              <a:rPr sz="2250" i="1" spc="-75" dirty="0">
                <a:latin typeface="Times New Roman"/>
                <a:cs typeface="Times New Roman"/>
              </a:rPr>
              <a:t> </a:t>
            </a:r>
            <a:r>
              <a:rPr sz="2250" spc="-114" dirty="0">
                <a:latin typeface="Symbol"/>
                <a:cs typeface="Symbol"/>
              </a:rPr>
              <a:t></a:t>
            </a:r>
            <a:r>
              <a:rPr sz="2250" spc="-90" dirty="0">
                <a:latin typeface="Times New Roman"/>
                <a:cs typeface="Times New Roman"/>
              </a:rPr>
              <a:t> </a:t>
            </a:r>
            <a:r>
              <a:rPr sz="2250" i="1" spc="-105" dirty="0">
                <a:latin typeface="Times New Roman"/>
                <a:cs typeface="Times New Roman"/>
              </a:rPr>
              <a:t>a</a:t>
            </a:r>
            <a:r>
              <a:rPr sz="2250" i="1" spc="-185" dirty="0">
                <a:latin typeface="Times New Roman"/>
                <a:cs typeface="Times New Roman"/>
              </a:rPr>
              <a:t> </a:t>
            </a:r>
            <a:r>
              <a:rPr sz="2250" spc="-114" dirty="0">
                <a:latin typeface="Symbol"/>
                <a:cs typeface="Symbol"/>
              </a:rPr>
              <a:t></a:t>
            </a:r>
            <a:r>
              <a:rPr sz="2250" spc="-250" dirty="0">
                <a:latin typeface="Times New Roman"/>
                <a:cs typeface="Times New Roman"/>
              </a:rPr>
              <a:t> </a:t>
            </a:r>
            <a:r>
              <a:rPr sz="2250" i="1" spc="-105" dirty="0">
                <a:latin typeface="Times New Roman"/>
                <a:cs typeface="Times New Roman"/>
              </a:rPr>
              <a:t>b</a:t>
            </a:r>
            <a:r>
              <a:rPr sz="2250" i="1" spc="-315" dirty="0">
                <a:latin typeface="Times New Roman"/>
                <a:cs typeface="Times New Roman"/>
              </a:rPr>
              <a:t> </a:t>
            </a:r>
            <a:r>
              <a:rPr sz="2250" spc="-85" dirty="0">
                <a:latin typeface="Times New Roman"/>
                <a:cs typeface="Times New Roman"/>
              </a:rPr>
              <a:t>l</a:t>
            </a:r>
            <a:r>
              <a:rPr sz="2250" spc="-105" dirty="0">
                <a:latin typeface="Times New Roman"/>
                <a:cs typeface="Times New Roman"/>
              </a:rPr>
              <a:t>og</a:t>
            </a:r>
            <a:r>
              <a:rPr sz="2250" spc="-210" dirty="0">
                <a:latin typeface="Times New Roman"/>
                <a:cs typeface="Times New Roman"/>
              </a:rPr>
              <a:t> </a:t>
            </a:r>
            <a:r>
              <a:rPr sz="3375" spc="-1305" baseline="2469" dirty="0">
                <a:latin typeface="Symbol"/>
                <a:cs typeface="Symbol"/>
              </a:rPr>
              <a:t></a:t>
            </a:r>
            <a:r>
              <a:rPr sz="3375" spc="-52" baseline="-20987" dirty="0">
                <a:latin typeface="Symbol"/>
                <a:cs typeface="Symbol"/>
              </a:rPr>
              <a:t></a:t>
            </a:r>
            <a:r>
              <a:rPr sz="2250" spc="50" dirty="0">
                <a:latin typeface="Times New Roman"/>
                <a:cs typeface="Times New Roman"/>
              </a:rPr>
              <a:t>(</a:t>
            </a:r>
            <a:r>
              <a:rPr sz="2250" i="1" spc="20" dirty="0">
                <a:latin typeface="Times New Roman"/>
                <a:cs typeface="Times New Roman"/>
              </a:rPr>
              <a:t>E</a:t>
            </a:r>
            <a:r>
              <a:rPr sz="1950" i="1" spc="-89" baseline="-25641" dirty="0">
                <a:latin typeface="Times New Roman"/>
                <a:cs typeface="Times New Roman"/>
              </a:rPr>
              <a:t>p</a:t>
            </a:r>
            <a:r>
              <a:rPr sz="1950" i="1" spc="-112" baseline="-25641" dirty="0">
                <a:latin typeface="Times New Roman"/>
                <a:cs typeface="Times New Roman"/>
              </a:rPr>
              <a:t> </a:t>
            </a:r>
            <a:r>
              <a:rPr sz="2250" spc="-240" dirty="0">
                <a:latin typeface="Times New Roman"/>
                <a:cs typeface="Times New Roman"/>
              </a:rPr>
              <a:t>(</a:t>
            </a:r>
            <a:r>
              <a:rPr sz="2250" spc="55" dirty="0">
                <a:latin typeface="Times New Roman"/>
                <a:cs typeface="Times New Roman"/>
              </a:rPr>
              <a:t>1</a:t>
            </a:r>
            <a:r>
              <a:rPr sz="2250" spc="-114" dirty="0">
                <a:latin typeface="Symbol"/>
                <a:cs typeface="Symbol"/>
              </a:rPr>
              <a:t></a:t>
            </a:r>
            <a:r>
              <a:rPr sz="2250" spc="-95" dirty="0">
                <a:latin typeface="Times New Roman"/>
                <a:cs typeface="Times New Roman"/>
              </a:rPr>
              <a:t> </a:t>
            </a:r>
            <a:r>
              <a:rPr sz="2250" i="1" spc="10" dirty="0">
                <a:latin typeface="Times New Roman"/>
                <a:cs typeface="Times New Roman"/>
              </a:rPr>
              <a:t>z</a:t>
            </a:r>
            <a:r>
              <a:rPr sz="2250" spc="-70" dirty="0">
                <a:latin typeface="Times New Roman"/>
                <a:cs typeface="Times New Roman"/>
              </a:rPr>
              <a:t>)</a:t>
            </a:r>
            <a:r>
              <a:rPr sz="2250" spc="-195" dirty="0">
                <a:latin typeface="Times New Roman"/>
                <a:cs typeface="Times New Roman"/>
              </a:rPr>
              <a:t> </a:t>
            </a:r>
            <a:r>
              <a:rPr sz="2250" spc="-60" dirty="0">
                <a:latin typeface="Times New Roman"/>
                <a:cs typeface="Times New Roman"/>
              </a:rPr>
              <a:t>/</a:t>
            </a:r>
            <a:r>
              <a:rPr sz="2250" spc="-210" dirty="0">
                <a:latin typeface="Times New Roman"/>
                <a:cs typeface="Times New Roman"/>
              </a:rPr>
              <a:t> </a:t>
            </a:r>
            <a:r>
              <a:rPr sz="2250" spc="-105" dirty="0">
                <a:latin typeface="Times New Roman"/>
                <a:cs typeface="Times New Roman"/>
              </a:rPr>
              <a:t>30</a:t>
            </a:r>
            <a:r>
              <a:rPr sz="2250" spc="-70" dirty="0">
                <a:latin typeface="Times New Roman"/>
                <a:cs typeface="Times New Roman"/>
              </a:rPr>
              <a:t>0</a:t>
            </a:r>
            <a:r>
              <a:rPr sz="2250" i="1" spc="-105" dirty="0">
                <a:latin typeface="Times New Roman"/>
                <a:cs typeface="Times New Roman"/>
              </a:rPr>
              <a:t>ke</a:t>
            </a:r>
            <a:r>
              <a:rPr sz="2250" i="1" spc="-125" dirty="0">
                <a:latin typeface="Times New Roman"/>
                <a:cs typeface="Times New Roman"/>
              </a:rPr>
              <a:t>V</a:t>
            </a:r>
            <a:r>
              <a:rPr sz="2250" i="1" spc="-165" dirty="0">
                <a:latin typeface="Times New Roman"/>
                <a:cs typeface="Times New Roman"/>
              </a:rPr>
              <a:t> </a:t>
            </a:r>
            <a:r>
              <a:rPr sz="3375" spc="-1305" baseline="2469" dirty="0">
                <a:latin typeface="Symbol"/>
                <a:cs typeface="Symbol"/>
              </a:rPr>
              <a:t></a:t>
            </a:r>
            <a:r>
              <a:rPr sz="3375" spc="-120" baseline="-20987" dirty="0">
                <a:latin typeface="Symbol"/>
                <a:cs typeface="Symbol"/>
              </a:rPr>
              <a:t></a:t>
            </a:r>
            <a:endParaRPr sz="3375" baseline="-20987">
              <a:latin typeface="Symbol"/>
              <a:cs typeface="Symbol"/>
            </a:endParaRPr>
          </a:p>
          <a:p>
            <a:pPr marL="74295" marR="30480" indent="12700">
              <a:lnSpc>
                <a:spcPts val="4340"/>
              </a:lnSpc>
              <a:spcBef>
                <a:spcPts val="204"/>
              </a:spcBef>
              <a:tabLst>
                <a:tab pos="3143250" algn="l"/>
              </a:tabLst>
            </a:pPr>
            <a:r>
              <a:rPr sz="2250" spc="-85" dirty="0">
                <a:latin typeface="Times New Roman"/>
                <a:cs typeface="Times New Roman"/>
              </a:rPr>
              <a:t>l</a:t>
            </a:r>
            <a:r>
              <a:rPr sz="2250" spc="-105" dirty="0">
                <a:latin typeface="Times New Roman"/>
                <a:cs typeface="Times New Roman"/>
              </a:rPr>
              <a:t>og</a:t>
            </a:r>
            <a:r>
              <a:rPr sz="2250" spc="-195" dirty="0">
                <a:latin typeface="Times New Roman"/>
                <a:cs typeface="Times New Roman"/>
              </a:rPr>
              <a:t> </a:t>
            </a:r>
            <a:r>
              <a:rPr sz="2250" i="1" spc="-175" dirty="0">
                <a:latin typeface="Times New Roman"/>
                <a:cs typeface="Times New Roman"/>
              </a:rPr>
              <a:t>E</a:t>
            </a:r>
            <a:r>
              <a:rPr sz="2025" spc="-104" baseline="-24691" dirty="0">
                <a:latin typeface="Symbol"/>
                <a:cs typeface="Symbol"/>
              </a:rPr>
              <a:t></a:t>
            </a:r>
            <a:r>
              <a:rPr sz="2025" baseline="-24691" dirty="0">
                <a:latin typeface="Times New Roman"/>
                <a:cs typeface="Times New Roman"/>
              </a:rPr>
              <a:t>  </a:t>
            </a:r>
            <a:r>
              <a:rPr sz="2025" spc="-187" baseline="-24691" dirty="0">
                <a:latin typeface="Times New Roman"/>
                <a:cs typeface="Times New Roman"/>
              </a:rPr>
              <a:t> </a:t>
            </a:r>
            <a:r>
              <a:rPr sz="2250" spc="-114" dirty="0">
                <a:latin typeface="Symbol"/>
                <a:cs typeface="Symbol"/>
              </a:rPr>
              <a:t></a:t>
            </a:r>
            <a:r>
              <a:rPr sz="2250" spc="-100" dirty="0">
                <a:latin typeface="Times New Roman"/>
                <a:cs typeface="Times New Roman"/>
              </a:rPr>
              <a:t> </a:t>
            </a:r>
            <a:r>
              <a:rPr sz="2250" i="1" spc="-105" dirty="0">
                <a:latin typeface="Times New Roman"/>
                <a:cs typeface="Times New Roman"/>
              </a:rPr>
              <a:t>a</a:t>
            </a:r>
            <a:r>
              <a:rPr sz="2250" i="1" spc="-175" dirty="0">
                <a:latin typeface="Times New Roman"/>
                <a:cs typeface="Times New Roman"/>
              </a:rPr>
              <a:t> </a:t>
            </a:r>
            <a:r>
              <a:rPr sz="2250" spc="-114" dirty="0">
                <a:latin typeface="Symbol"/>
                <a:cs typeface="Symbol"/>
              </a:rPr>
              <a:t></a:t>
            </a:r>
            <a:r>
              <a:rPr sz="2250" spc="-260" dirty="0">
                <a:latin typeface="Times New Roman"/>
                <a:cs typeface="Times New Roman"/>
              </a:rPr>
              <a:t> </a:t>
            </a:r>
            <a:r>
              <a:rPr sz="2250" i="1" spc="-105" dirty="0">
                <a:latin typeface="Times New Roman"/>
                <a:cs typeface="Times New Roman"/>
              </a:rPr>
              <a:t>b</a:t>
            </a:r>
            <a:r>
              <a:rPr sz="2250" i="1" spc="-295" dirty="0">
                <a:latin typeface="Times New Roman"/>
                <a:cs typeface="Times New Roman"/>
              </a:rPr>
              <a:t> </a:t>
            </a:r>
            <a:r>
              <a:rPr sz="2250" spc="-85" dirty="0">
                <a:latin typeface="Times New Roman"/>
                <a:cs typeface="Times New Roman"/>
              </a:rPr>
              <a:t>l</a:t>
            </a:r>
            <a:r>
              <a:rPr sz="2250" spc="-105" dirty="0">
                <a:latin typeface="Times New Roman"/>
                <a:cs typeface="Times New Roman"/>
              </a:rPr>
              <a:t>og</a:t>
            </a:r>
            <a:r>
              <a:rPr sz="2250" spc="-225" dirty="0">
                <a:latin typeface="Times New Roman"/>
                <a:cs typeface="Times New Roman"/>
              </a:rPr>
              <a:t> </a:t>
            </a:r>
            <a:r>
              <a:rPr sz="3375" spc="-1305" baseline="-20987" dirty="0">
                <a:latin typeface="Symbol"/>
                <a:cs typeface="Symbol"/>
              </a:rPr>
              <a:t></a:t>
            </a:r>
            <a:r>
              <a:rPr sz="3375" spc="-30" baseline="2469" dirty="0">
                <a:latin typeface="Symbol"/>
                <a:cs typeface="Symbol"/>
              </a:rPr>
              <a:t></a:t>
            </a:r>
            <a:r>
              <a:rPr sz="2250" spc="30" dirty="0">
                <a:latin typeface="Times New Roman"/>
                <a:cs typeface="Times New Roman"/>
              </a:rPr>
              <a:t>(</a:t>
            </a:r>
            <a:r>
              <a:rPr sz="2250" i="1" spc="25" dirty="0">
                <a:latin typeface="Times New Roman"/>
                <a:cs typeface="Times New Roman"/>
              </a:rPr>
              <a:t>E</a:t>
            </a:r>
            <a:r>
              <a:rPr sz="1950" i="1" spc="-89" baseline="-25641" dirty="0">
                <a:latin typeface="Times New Roman"/>
                <a:cs typeface="Times New Roman"/>
              </a:rPr>
              <a:t>p </a:t>
            </a:r>
            <a:r>
              <a:rPr sz="2250" spc="-240" dirty="0">
                <a:latin typeface="Times New Roman"/>
                <a:cs typeface="Times New Roman"/>
              </a:rPr>
              <a:t>(</a:t>
            </a:r>
            <a:r>
              <a:rPr sz="2250" spc="45" dirty="0">
                <a:latin typeface="Times New Roman"/>
                <a:cs typeface="Times New Roman"/>
              </a:rPr>
              <a:t>1</a:t>
            </a:r>
            <a:r>
              <a:rPr sz="2250" spc="-114" dirty="0">
                <a:latin typeface="Symbol"/>
                <a:cs typeface="Symbol"/>
              </a:rPr>
              <a:t></a:t>
            </a:r>
            <a:r>
              <a:rPr sz="2250" spc="-105" dirty="0">
                <a:latin typeface="Times New Roman"/>
                <a:cs typeface="Times New Roman"/>
              </a:rPr>
              <a:t> </a:t>
            </a:r>
            <a:r>
              <a:rPr sz="2250" i="1" spc="30" dirty="0">
                <a:latin typeface="Times New Roman"/>
                <a:cs typeface="Times New Roman"/>
              </a:rPr>
              <a:t>z</a:t>
            </a:r>
            <a:r>
              <a:rPr sz="2250" spc="-70" dirty="0">
                <a:latin typeface="Times New Roman"/>
                <a:cs typeface="Times New Roman"/>
              </a:rPr>
              <a:t>)</a:t>
            </a:r>
            <a:r>
              <a:rPr sz="2250" spc="-195" dirty="0">
                <a:latin typeface="Times New Roman"/>
                <a:cs typeface="Times New Roman"/>
              </a:rPr>
              <a:t> </a:t>
            </a:r>
            <a:r>
              <a:rPr sz="2250" spc="-60" dirty="0">
                <a:latin typeface="Times New Roman"/>
                <a:cs typeface="Times New Roman"/>
              </a:rPr>
              <a:t>/</a:t>
            </a:r>
            <a:r>
              <a:rPr sz="2250" spc="-210" dirty="0">
                <a:latin typeface="Times New Roman"/>
                <a:cs typeface="Times New Roman"/>
              </a:rPr>
              <a:t> </a:t>
            </a:r>
            <a:r>
              <a:rPr sz="2250" spc="-105" dirty="0">
                <a:latin typeface="Times New Roman"/>
                <a:cs typeface="Times New Roman"/>
              </a:rPr>
              <a:t>30</a:t>
            </a:r>
            <a:r>
              <a:rPr sz="2250" spc="-90" dirty="0">
                <a:latin typeface="Times New Roman"/>
                <a:cs typeface="Times New Roman"/>
              </a:rPr>
              <a:t>0</a:t>
            </a:r>
            <a:r>
              <a:rPr sz="2250" i="1" spc="-90" dirty="0">
                <a:latin typeface="Times New Roman"/>
                <a:cs typeface="Times New Roman"/>
              </a:rPr>
              <a:t>k</a:t>
            </a:r>
            <a:r>
              <a:rPr sz="2250" i="1" spc="-105" dirty="0">
                <a:latin typeface="Times New Roman"/>
                <a:cs typeface="Times New Roman"/>
              </a:rPr>
              <a:t>e</a:t>
            </a:r>
            <a:r>
              <a:rPr sz="2250" i="1" spc="-125" dirty="0">
                <a:latin typeface="Times New Roman"/>
                <a:cs typeface="Times New Roman"/>
              </a:rPr>
              <a:t>V</a:t>
            </a:r>
            <a:r>
              <a:rPr sz="2250" i="1" spc="-175" dirty="0">
                <a:latin typeface="Times New Roman"/>
                <a:cs typeface="Times New Roman"/>
              </a:rPr>
              <a:t> </a:t>
            </a:r>
            <a:r>
              <a:rPr sz="3375" spc="-1305" baseline="2469" dirty="0">
                <a:latin typeface="Symbol"/>
                <a:cs typeface="Symbol"/>
              </a:rPr>
              <a:t></a:t>
            </a:r>
            <a:r>
              <a:rPr sz="3375" spc="-120" baseline="-20987" dirty="0">
                <a:latin typeface="Symbol"/>
                <a:cs typeface="Symbol"/>
              </a:rPr>
              <a:t></a:t>
            </a:r>
            <a:r>
              <a:rPr sz="3375" spc="-82" baseline="-20987" dirty="0">
                <a:latin typeface="Times New Roman"/>
                <a:cs typeface="Times New Roman"/>
              </a:rPr>
              <a:t> </a:t>
            </a:r>
            <a:r>
              <a:rPr sz="2250" spc="-85" dirty="0">
                <a:latin typeface="Times New Roman"/>
                <a:cs typeface="Times New Roman"/>
              </a:rPr>
              <a:t>l</a:t>
            </a:r>
            <a:r>
              <a:rPr sz="2250" spc="-105" dirty="0">
                <a:latin typeface="Times New Roman"/>
                <a:cs typeface="Times New Roman"/>
              </a:rPr>
              <a:t>og</a:t>
            </a:r>
            <a:r>
              <a:rPr sz="2250" spc="-185" dirty="0">
                <a:latin typeface="Times New Roman"/>
                <a:cs typeface="Times New Roman"/>
              </a:rPr>
              <a:t> </a:t>
            </a:r>
            <a:r>
              <a:rPr sz="2250" i="1" spc="-114" dirty="0">
                <a:latin typeface="Times New Roman"/>
                <a:cs typeface="Times New Roman"/>
              </a:rPr>
              <a:t>L</a:t>
            </a:r>
            <a:r>
              <a:rPr sz="2250" i="1" spc="-75" dirty="0">
                <a:latin typeface="Times New Roman"/>
                <a:cs typeface="Times New Roman"/>
              </a:rPr>
              <a:t> </a:t>
            </a:r>
            <a:r>
              <a:rPr sz="2250" spc="-114" dirty="0">
                <a:latin typeface="Symbol"/>
                <a:cs typeface="Symbol"/>
              </a:rPr>
              <a:t></a:t>
            </a:r>
            <a:r>
              <a:rPr sz="2250" spc="-90" dirty="0">
                <a:latin typeface="Times New Roman"/>
                <a:cs typeface="Times New Roman"/>
              </a:rPr>
              <a:t> </a:t>
            </a:r>
            <a:r>
              <a:rPr sz="2250" i="1" spc="-105" dirty="0">
                <a:latin typeface="Times New Roman"/>
                <a:cs typeface="Times New Roman"/>
              </a:rPr>
              <a:t>a</a:t>
            </a:r>
            <a:r>
              <a:rPr sz="2250" i="1" spc="-185" dirty="0">
                <a:latin typeface="Times New Roman"/>
                <a:cs typeface="Times New Roman"/>
              </a:rPr>
              <a:t> </a:t>
            </a:r>
            <a:r>
              <a:rPr sz="2250" spc="-114" dirty="0">
                <a:latin typeface="Symbol"/>
                <a:cs typeface="Symbol"/>
              </a:rPr>
              <a:t></a:t>
            </a:r>
            <a:r>
              <a:rPr sz="2250" spc="-245" dirty="0">
                <a:latin typeface="Times New Roman"/>
                <a:cs typeface="Times New Roman"/>
              </a:rPr>
              <a:t> </a:t>
            </a:r>
            <a:r>
              <a:rPr sz="2250" i="1" spc="-105" dirty="0">
                <a:latin typeface="Times New Roman"/>
                <a:cs typeface="Times New Roman"/>
              </a:rPr>
              <a:t>b</a:t>
            </a:r>
            <a:r>
              <a:rPr sz="2250" i="1" spc="-310" dirty="0">
                <a:latin typeface="Times New Roman"/>
                <a:cs typeface="Times New Roman"/>
              </a:rPr>
              <a:t> </a:t>
            </a:r>
            <a:r>
              <a:rPr sz="2250" spc="-85" dirty="0">
                <a:latin typeface="Times New Roman"/>
                <a:cs typeface="Times New Roman"/>
              </a:rPr>
              <a:t>l</a:t>
            </a:r>
            <a:r>
              <a:rPr sz="2250" spc="-105" dirty="0">
                <a:latin typeface="Times New Roman"/>
                <a:cs typeface="Times New Roman"/>
              </a:rPr>
              <a:t>og</a:t>
            </a:r>
            <a:r>
              <a:rPr sz="2250" spc="-220" dirty="0">
                <a:latin typeface="Times New Roman"/>
                <a:cs typeface="Times New Roman"/>
              </a:rPr>
              <a:t> </a:t>
            </a:r>
            <a:r>
              <a:rPr sz="3375" spc="-1305" baseline="-20987" dirty="0">
                <a:latin typeface="Symbol"/>
                <a:cs typeface="Symbol"/>
              </a:rPr>
              <a:t></a:t>
            </a:r>
            <a:r>
              <a:rPr sz="3375" spc="-44" baseline="2469" dirty="0">
                <a:latin typeface="Symbol"/>
                <a:cs typeface="Symbol"/>
              </a:rPr>
              <a:t></a:t>
            </a:r>
            <a:r>
              <a:rPr sz="2250" spc="-240" dirty="0">
                <a:latin typeface="Times New Roman"/>
                <a:cs typeface="Times New Roman"/>
              </a:rPr>
              <a:t>(</a:t>
            </a:r>
            <a:r>
              <a:rPr sz="2350" spc="-135" dirty="0">
                <a:latin typeface="Symbol"/>
                <a:cs typeface="Symbol"/>
              </a:rPr>
              <a:t></a:t>
            </a:r>
            <a:r>
              <a:rPr sz="2350" spc="-345" dirty="0">
                <a:latin typeface="Times New Roman"/>
                <a:cs typeface="Times New Roman"/>
              </a:rPr>
              <a:t> </a:t>
            </a:r>
            <a:r>
              <a:rPr sz="1950" i="1" spc="-112" baseline="-25641" dirty="0">
                <a:latin typeface="Times New Roman"/>
                <a:cs typeface="Times New Roman"/>
              </a:rPr>
              <a:t>R</a:t>
            </a:r>
            <a:r>
              <a:rPr sz="1950" i="1" spc="-97" baseline="-25641" dirty="0">
                <a:latin typeface="Times New Roman"/>
                <a:cs typeface="Times New Roman"/>
              </a:rPr>
              <a:t>T</a:t>
            </a:r>
            <a:r>
              <a:rPr sz="1950" i="1" spc="75" baseline="-25641" dirty="0">
                <a:latin typeface="Times New Roman"/>
                <a:cs typeface="Times New Roman"/>
              </a:rPr>
              <a:t> </a:t>
            </a:r>
            <a:r>
              <a:rPr sz="2250" spc="-240" dirty="0">
                <a:latin typeface="Times New Roman"/>
                <a:cs typeface="Times New Roman"/>
              </a:rPr>
              <a:t>(</a:t>
            </a:r>
            <a:r>
              <a:rPr sz="2250" spc="50" dirty="0">
                <a:latin typeface="Times New Roman"/>
                <a:cs typeface="Times New Roman"/>
              </a:rPr>
              <a:t>1</a:t>
            </a:r>
            <a:r>
              <a:rPr sz="2250" spc="-114" dirty="0">
                <a:latin typeface="Symbol"/>
                <a:cs typeface="Symbol"/>
              </a:rPr>
              <a:t></a:t>
            </a:r>
            <a:r>
              <a:rPr sz="2250" spc="-90" dirty="0">
                <a:latin typeface="Times New Roman"/>
                <a:cs typeface="Times New Roman"/>
              </a:rPr>
              <a:t> </a:t>
            </a:r>
            <a:r>
              <a:rPr sz="2250" i="1" spc="15" dirty="0">
                <a:latin typeface="Times New Roman"/>
                <a:cs typeface="Times New Roman"/>
              </a:rPr>
              <a:t>z</a:t>
            </a:r>
            <a:r>
              <a:rPr sz="2250" spc="-70" dirty="0">
                <a:latin typeface="Times New Roman"/>
                <a:cs typeface="Times New Roman"/>
              </a:rPr>
              <a:t>)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2250" spc="-60" dirty="0">
                <a:latin typeface="Times New Roman"/>
                <a:cs typeface="Times New Roman"/>
              </a:rPr>
              <a:t>/</a:t>
            </a:r>
            <a:r>
              <a:rPr sz="2250" spc="-180" dirty="0">
                <a:latin typeface="Times New Roman"/>
                <a:cs typeface="Times New Roman"/>
              </a:rPr>
              <a:t> </a:t>
            </a:r>
            <a:r>
              <a:rPr sz="2250" spc="-80" dirty="0">
                <a:latin typeface="Times New Roman"/>
                <a:cs typeface="Times New Roman"/>
              </a:rPr>
              <a:t>0.</a:t>
            </a:r>
            <a:r>
              <a:rPr sz="2250" spc="-195" dirty="0">
                <a:latin typeface="Times New Roman"/>
                <a:cs typeface="Times New Roman"/>
              </a:rPr>
              <a:t>1</a:t>
            </a:r>
            <a:r>
              <a:rPr sz="2250" i="1" spc="65" dirty="0">
                <a:latin typeface="Times New Roman"/>
                <a:cs typeface="Times New Roman"/>
              </a:rPr>
              <a:t>s</a:t>
            </a:r>
            <a:r>
              <a:rPr sz="3375" spc="-1305" baseline="2469" dirty="0">
                <a:latin typeface="Symbol"/>
                <a:cs typeface="Symbol"/>
              </a:rPr>
              <a:t></a:t>
            </a:r>
            <a:r>
              <a:rPr sz="3375" spc="-120" baseline="-20987" dirty="0">
                <a:latin typeface="Symbol"/>
                <a:cs typeface="Symbol"/>
              </a:rPr>
              <a:t></a:t>
            </a:r>
            <a:endParaRPr sz="3375" baseline="-20987">
              <a:latin typeface="Symbol"/>
              <a:cs typeface="Symbol"/>
            </a:endParaRPr>
          </a:p>
          <a:p>
            <a:pPr marL="2925445">
              <a:lnSpc>
                <a:spcPts val="1620"/>
              </a:lnSpc>
            </a:pPr>
            <a:r>
              <a:rPr sz="1300" spc="-65" dirty="0">
                <a:latin typeface="Symbol"/>
                <a:cs typeface="Symbol"/>
              </a:rPr>
              <a:t></a:t>
            </a:r>
            <a:r>
              <a:rPr sz="1300" spc="-65" dirty="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18075" y="3816137"/>
            <a:ext cx="643890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105" dirty="0">
                <a:latin typeface="Times New Roman"/>
                <a:cs typeface="Times New Roman"/>
              </a:rPr>
              <a:t>----</a:t>
            </a:r>
            <a:r>
              <a:rPr sz="2250" spc="-95" dirty="0">
                <a:latin typeface="Times New Roman"/>
                <a:cs typeface="Times New Roman"/>
              </a:rPr>
              <a:t> </a:t>
            </a:r>
            <a:r>
              <a:rPr sz="2250" spc="-85" dirty="0">
                <a:latin typeface="Times New Roman"/>
                <a:cs typeface="Times New Roman"/>
              </a:rPr>
              <a:t>the</a:t>
            </a:r>
            <a:r>
              <a:rPr sz="2250" spc="-60" dirty="0">
                <a:latin typeface="Times New Roman"/>
                <a:cs typeface="Times New Roman"/>
              </a:rPr>
              <a:t> </a:t>
            </a:r>
            <a:r>
              <a:rPr sz="2250" spc="-90" dirty="0">
                <a:latin typeface="Times New Roman"/>
                <a:cs typeface="Times New Roman"/>
              </a:rPr>
              <a:t>five</a:t>
            </a:r>
            <a:r>
              <a:rPr sz="2250" spc="-60" dirty="0">
                <a:latin typeface="Times New Roman"/>
                <a:cs typeface="Times New Roman"/>
              </a:rPr>
              <a:t> </a:t>
            </a:r>
            <a:r>
              <a:rPr sz="2250" spc="-145" dirty="0">
                <a:latin typeface="Times New Roman"/>
                <a:cs typeface="Times New Roman"/>
              </a:rPr>
              <a:t>GRB</a:t>
            </a:r>
            <a:r>
              <a:rPr sz="2250" spc="-70" dirty="0">
                <a:latin typeface="Times New Roman"/>
                <a:cs typeface="Times New Roman"/>
              </a:rPr>
              <a:t> </a:t>
            </a:r>
            <a:r>
              <a:rPr sz="2250" spc="-95" dirty="0">
                <a:latin typeface="Times New Roman"/>
                <a:cs typeface="Times New Roman"/>
              </a:rPr>
              <a:t>luminosity</a:t>
            </a:r>
            <a:r>
              <a:rPr sz="2250" spc="-114" dirty="0">
                <a:latin typeface="Times New Roman"/>
                <a:cs typeface="Times New Roman"/>
              </a:rPr>
              <a:t> </a:t>
            </a:r>
            <a:r>
              <a:rPr sz="2250" spc="-85" dirty="0">
                <a:latin typeface="Times New Roman"/>
                <a:cs typeface="Times New Roman"/>
              </a:rPr>
              <a:t>relations</a:t>
            </a:r>
            <a:r>
              <a:rPr sz="2250" spc="-50" dirty="0">
                <a:latin typeface="Times New Roman"/>
                <a:cs typeface="Times New Roman"/>
              </a:rPr>
              <a:t> </a:t>
            </a:r>
            <a:r>
              <a:rPr sz="2250" spc="-100" dirty="0">
                <a:latin typeface="Times New Roman"/>
                <a:cs typeface="Times New Roman"/>
              </a:rPr>
              <a:t>used</a:t>
            </a:r>
            <a:r>
              <a:rPr sz="2250" spc="-50" dirty="0">
                <a:latin typeface="Times New Roman"/>
                <a:cs typeface="Times New Roman"/>
              </a:rPr>
              <a:t> </a:t>
            </a:r>
            <a:r>
              <a:rPr sz="2250" spc="-80" dirty="0">
                <a:latin typeface="Times New Roman"/>
                <a:cs typeface="Times New Roman"/>
              </a:rPr>
              <a:t>in</a:t>
            </a:r>
            <a:r>
              <a:rPr sz="2250" spc="-50" dirty="0">
                <a:latin typeface="Times New Roman"/>
                <a:cs typeface="Times New Roman"/>
              </a:rPr>
              <a:t> </a:t>
            </a:r>
            <a:r>
              <a:rPr sz="2250" spc="-100" dirty="0">
                <a:latin typeface="Times New Roman"/>
                <a:cs typeface="Times New Roman"/>
              </a:rPr>
              <a:t>Schaefer</a:t>
            </a:r>
            <a:r>
              <a:rPr sz="2250" spc="-60" dirty="0">
                <a:latin typeface="Times New Roman"/>
                <a:cs typeface="Times New Roman"/>
              </a:rPr>
              <a:t> </a:t>
            </a:r>
            <a:r>
              <a:rPr sz="2250" spc="-95" dirty="0">
                <a:latin typeface="Times New Roman"/>
                <a:cs typeface="Times New Roman"/>
              </a:rPr>
              <a:t>(2007)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83910" y="4669047"/>
            <a:ext cx="4041140" cy="1238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00" spc="-5" dirty="0">
                <a:latin typeface="Times New Roman"/>
                <a:cs typeface="Times New Roman"/>
              </a:rPr>
              <a:t>log</a:t>
            </a:r>
            <a:r>
              <a:rPr sz="1900" spc="-120" dirty="0">
                <a:latin typeface="Times New Roman"/>
                <a:cs typeface="Times New Roman"/>
              </a:rPr>
              <a:t> </a:t>
            </a:r>
            <a:r>
              <a:rPr sz="1900" i="1" spc="-10" dirty="0">
                <a:latin typeface="Times New Roman"/>
                <a:cs typeface="Times New Roman"/>
              </a:rPr>
              <a:t>E</a:t>
            </a:r>
            <a:r>
              <a:rPr sz="1650" i="1" spc="-15" baseline="-25252" dirty="0">
                <a:latin typeface="Times New Roman"/>
                <a:cs typeface="Times New Roman"/>
              </a:rPr>
              <a:t>iso</a:t>
            </a:r>
            <a:r>
              <a:rPr sz="1650" i="1" spc="172" baseline="-25252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Symbol"/>
                <a:cs typeface="Symbol"/>
              </a:rPr>
              <a:t>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i="1" spc="5" dirty="0">
                <a:latin typeface="Times New Roman"/>
                <a:cs typeface="Times New Roman"/>
              </a:rPr>
              <a:t>a</a:t>
            </a:r>
            <a:r>
              <a:rPr sz="1900" i="1" spc="-12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Symbol"/>
                <a:cs typeface="Symbol"/>
              </a:rPr>
              <a:t></a:t>
            </a:r>
            <a:r>
              <a:rPr sz="1900" spc="-185" dirty="0">
                <a:latin typeface="Times New Roman"/>
                <a:cs typeface="Times New Roman"/>
              </a:rPr>
              <a:t> </a:t>
            </a:r>
            <a:r>
              <a:rPr sz="1900" i="1" spc="5" dirty="0">
                <a:latin typeface="Times New Roman"/>
                <a:cs typeface="Times New Roman"/>
              </a:rPr>
              <a:t>b</a:t>
            </a:r>
            <a:r>
              <a:rPr sz="1900" i="1" spc="-23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log</a:t>
            </a:r>
            <a:r>
              <a:rPr sz="1900" spc="-140" dirty="0">
                <a:latin typeface="Times New Roman"/>
                <a:cs typeface="Times New Roman"/>
              </a:rPr>
              <a:t> </a:t>
            </a:r>
            <a:r>
              <a:rPr sz="2850" spc="-135" baseline="1461" dirty="0">
                <a:latin typeface="Symbol"/>
                <a:cs typeface="Symbol"/>
              </a:rPr>
              <a:t></a:t>
            </a:r>
            <a:r>
              <a:rPr sz="2850" spc="-135" baseline="-21929" dirty="0">
                <a:latin typeface="Symbol"/>
                <a:cs typeface="Symbol"/>
              </a:rPr>
              <a:t></a:t>
            </a:r>
            <a:r>
              <a:rPr sz="1900" spc="-90" dirty="0">
                <a:latin typeface="Times New Roman"/>
                <a:cs typeface="Times New Roman"/>
              </a:rPr>
              <a:t>(</a:t>
            </a:r>
            <a:r>
              <a:rPr sz="1900" i="1" spc="-90" dirty="0">
                <a:latin typeface="Times New Roman"/>
                <a:cs typeface="Times New Roman"/>
              </a:rPr>
              <a:t>E</a:t>
            </a:r>
            <a:r>
              <a:rPr sz="1650" i="1" spc="-135" baseline="-25252" dirty="0">
                <a:latin typeface="Times New Roman"/>
                <a:cs typeface="Times New Roman"/>
              </a:rPr>
              <a:t>p</a:t>
            </a:r>
            <a:r>
              <a:rPr sz="1650" i="1" spc="-52" baseline="-25252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(1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i="1" spc="45" dirty="0">
                <a:latin typeface="Times New Roman"/>
                <a:cs typeface="Times New Roman"/>
              </a:rPr>
              <a:t>z</a:t>
            </a:r>
            <a:r>
              <a:rPr sz="1900" spc="45" dirty="0">
                <a:latin typeface="Times New Roman"/>
                <a:cs typeface="Times New Roman"/>
              </a:rPr>
              <a:t>)</a:t>
            </a:r>
            <a:r>
              <a:rPr sz="1900" spc="-13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/</a:t>
            </a:r>
            <a:r>
              <a:rPr sz="1900" spc="-14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300</a:t>
            </a:r>
            <a:r>
              <a:rPr sz="1900" i="1" spc="5" dirty="0">
                <a:latin typeface="Times New Roman"/>
                <a:cs typeface="Times New Roman"/>
              </a:rPr>
              <a:t>keV</a:t>
            </a:r>
            <a:r>
              <a:rPr sz="1900" i="1" spc="-105" dirty="0">
                <a:latin typeface="Times New Roman"/>
                <a:cs typeface="Times New Roman"/>
              </a:rPr>
              <a:t> </a:t>
            </a:r>
            <a:r>
              <a:rPr sz="2850" spc="-547" baseline="1461" dirty="0">
                <a:latin typeface="Symbol"/>
                <a:cs typeface="Symbol"/>
              </a:rPr>
              <a:t></a:t>
            </a:r>
            <a:r>
              <a:rPr sz="2850" spc="-547" baseline="-21929" dirty="0">
                <a:latin typeface="Symbol"/>
                <a:cs typeface="Symbol"/>
              </a:rPr>
              <a:t></a:t>
            </a:r>
            <a:endParaRPr sz="2850" baseline="-21929">
              <a:latin typeface="Symbol"/>
              <a:cs typeface="Symbol"/>
            </a:endParaRPr>
          </a:p>
          <a:p>
            <a:pPr marL="109855">
              <a:lnSpc>
                <a:spcPct val="100000"/>
              </a:lnSpc>
              <a:spcBef>
                <a:spcPts val="1385"/>
              </a:spcBef>
            </a:pPr>
            <a:r>
              <a:rPr sz="1900" spc="-25" dirty="0">
                <a:latin typeface="Times New Roman"/>
                <a:cs typeface="Times New Roman"/>
              </a:rPr>
              <a:t>l</a:t>
            </a:r>
            <a:r>
              <a:rPr sz="1900" spc="5" dirty="0">
                <a:latin typeface="Times New Roman"/>
                <a:cs typeface="Times New Roman"/>
              </a:rPr>
              <a:t>og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i="1" spc="-35" dirty="0">
                <a:latin typeface="Times New Roman"/>
                <a:cs typeface="Times New Roman"/>
              </a:rPr>
              <a:t>E</a:t>
            </a:r>
            <a:r>
              <a:rPr sz="1650" i="1" baseline="-25252" dirty="0">
                <a:latin typeface="Times New Roman"/>
                <a:cs typeface="Times New Roman"/>
              </a:rPr>
              <a:t>iso </a:t>
            </a:r>
            <a:r>
              <a:rPr sz="1650" i="1" spc="142" baseline="-25252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Symbol"/>
                <a:cs typeface="Symbol"/>
              </a:rPr>
              <a:t></a:t>
            </a:r>
            <a:r>
              <a:rPr sz="1900" spc="-30" dirty="0">
                <a:latin typeface="Times New Roman"/>
                <a:cs typeface="Times New Roman"/>
              </a:rPr>
              <a:t> </a:t>
            </a:r>
            <a:r>
              <a:rPr sz="1900" i="1" spc="5" dirty="0">
                <a:latin typeface="Times New Roman"/>
                <a:cs typeface="Times New Roman"/>
              </a:rPr>
              <a:t>a</a:t>
            </a:r>
            <a:r>
              <a:rPr sz="1900" i="1" spc="-12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Symbol"/>
                <a:cs typeface="Symbol"/>
              </a:rPr>
              <a:t></a:t>
            </a:r>
            <a:r>
              <a:rPr sz="1900" spc="-180" dirty="0">
                <a:latin typeface="Times New Roman"/>
                <a:cs typeface="Times New Roman"/>
              </a:rPr>
              <a:t> </a:t>
            </a:r>
            <a:r>
              <a:rPr sz="1900" i="1" spc="-204" dirty="0">
                <a:latin typeface="Times New Roman"/>
                <a:cs typeface="Times New Roman"/>
              </a:rPr>
              <a:t>b</a:t>
            </a:r>
            <a:r>
              <a:rPr sz="1650" baseline="-25252" dirty="0">
                <a:latin typeface="Times New Roman"/>
                <a:cs typeface="Times New Roman"/>
              </a:rPr>
              <a:t>1</a:t>
            </a:r>
            <a:r>
              <a:rPr sz="1650" spc="82" baseline="-25252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l</a:t>
            </a:r>
            <a:r>
              <a:rPr sz="1900" spc="5" dirty="0">
                <a:latin typeface="Times New Roman"/>
                <a:cs typeface="Times New Roman"/>
              </a:rPr>
              <a:t>og</a:t>
            </a:r>
            <a:r>
              <a:rPr sz="1900" spc="-135" dirty="0">
                <a:latin typeface="Times New Roman"/>
                <a:cs typeface="Times New Roman"/>
              </a:rPr>
              <a:t> </a:t>
            </a:r>
            <a:r>
              <a:rPr sz="2850" spc="-1102" baseline="1461" dirty="0">
                <a:latin typeface="Symbol"/>
                <a:cs typeface="Symbol"/>
              </a:rPr>
              <a:t></a:t>
            </a:r>
            <a:r>
              <a:rPr sz="2850" spc="60" baseline="-21929" dirty="0">
                <a:latin typeface="Symbol"/>
                <a:cs typeface="Symbol"/>
              </a:rPr>
              <a:t></a:t>
            </a:r>
            <a:r>
              <a:rPr sz="1900" spc="114" dirty="0">
                <a:latin typeface="Times New Roman"/>
                <a:cs typeface="Times New Roman"/>
              </a:rPr>
              <a:t>(</a:t>
            </a:r>
            <a:r>
              <a:rPr sz="1900" i="1" spc="135" dirty="0">
                <a:latin typeface="Times New Roman"/>
                <a:cs typeface="Times New Roman"/>
              </a:rPr>
              <a:t>E</a:t>
            </a:r>
            <a:r>
              <a:rPr sz="1650" i="1" baseline="-25252" dirty="0">
                <a:latin typeface="Times New Roman"/>
                <a:cs typeface="Times New Roman"/>
              </a:rPr>
              <a:t>p</a:t>
            </a:r>
            <a:r>
              <a:rPr sz="1650" i="1" spc="-60" baseline="-25252" dirty="0">
                <a:latin typeface="Times New Roman"/>
                <a:cs typeface="Times New Roman"/>
              </a:rPr>
              <a:t> </a:t>
            </a:r>
            <a:r>
              <a:rPr sz="1900" spc="-160" dirty="0">
                <a:latin typeface="Times New Roman"/>
                <a:cs typeface="Times New Roman"/>
              </a:rPr>
              <a:t>(</a:t>
            </a:r>
            <a:r>
              <a:rPr sz="1900" spc="160" dirty="0">
                <a:latin typeface="Times New Roman"/>
                <a:cs typeface="Times New Roman"/>
              </a:rPr>
              <a:t>1</a:t>
            </a:r>
            <a:r>
              <a:rPr sz="1900" spc="5" dirty="0">
                <a:latin typeface="Symbol"/>
                <a:cs typeface="Symbol"/>
              </a:rPr>
              <a:t>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i="1" spc="85" dirty="0">
                <a:latin typeface="Times New Roman"/>
                <a:cs typeface="Times New Roman"/>
              </a:rPr>
              <a:t>z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spc="-13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/</a:t>
            </a:r>
            <a:r>
              <a:rPr sz="1900" spc="-14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30</a:t>
            </a:r>
            <a:r>
              <a:rPr sz="1900" spc="45" dirty="0">
                <a:latin typeface="Times New Roman"/>
                <a:cs typeface="Times New Roman"/>
              </a:rPr>
              <a:t>0</a:t>
            </a:r>
            <a:r>
              <a:rPr sz="1900" i="1" spc="-5" dirty="0">
                <a:latin typeface="Times New Roman"/>
                <a:cs typeface="Times New Roman"/>
              </a:rPr>
              <a:t>ke</a:t>
            </a:r>
            <a:r>
              <a:rPr sz="1900" i="1" spc="5" dirty="0">
                <a:latin typeface="Times New Roman"/>
                <a:cs typeface="Times New Roman"/>
              </a:rPr>
              <a:t>V</a:t>
            </a:r>
            <a:r>
              <a:rPr sz="1900" i="1" spc="-105" dirty="0">
                <a:latin typeface="Times New Roman"/>
                <a:cs typeface="Times New Roman"/>
              </a:rPr>
              <a:t> </a:t>
            </a:r>
            <a:r>
              <a:rPr sz="2850" spc="-1102" baseline="1461" dirty="0">
                <a:latin typeface="Symbol"/>
                <a:cs typeface="Symbol"/>
              </a:rPr>
              <a:t></a:t>
            </a:r>
            <a:r>
              <a:rPr sz="2850" baseline="-21929" dirty="0">
                <a:latin typeface="Symbol"/>
                <a:cs typeface="Symbol"/>
              </a:rPr>
              <a:t></a:t>
            </a:r>
            <a:endParaRPr sz="2850" baseline="-21929">
              <a:latin typeface="Symbol"/>
              <a:cs typeface="Symbol"/>
            </a:endParaRPr>
          </a:p>
          <a:p>
            <a:pPr marL="1255395">
              <a:lnSpc>
                <a:spcPct val="100000"/>
              </a:lnSpc>
              <a:spcBef>
                <a:spcPts val="525"/>
              </a:spcBef>
            </a:pPr>
            <a:r>
              <a:rPr sz="1900" spc="5" dirty="0">
                <a:latin typeface="Symbol"/>
                <a:cs typeface="Symbol"/>
              </a:rPr>
              <a:t></a:t>
            </a:r>
            <a:r>
              <a:rPr sz="1900" spc="-180" dirty="0">
                <a:latin typeface="Times New Roman"/>
                <a:cs typeface="Times New Roman"/>
              </a:rPr>
              <a:t> </a:t>
            </a:r>
            <a:r>
              <a:rPr sz="1900" i="1" spc="-90" dirty="0">
                <a:latin typeface="Times New Roman"/>
                <a:cs typeface="Times New Roman"/>
              </a:rPr>
              <a:t>b</a:t>
            </a:r>
            <a:r>
              <a:rPr sz="1650" baseline="-25252" dirty="0">
                <a:latin typeface="Times New Roman"/>
                <a:cs typeface="Times New Roman"/>
              </a:rPr>
              <a:t>2 </a:t>
            </a:r>
            <a:r>
              <a:rPr sz="1650" spc="-179" baseline="-25252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l</a:t>
            </a:r>
            <a:r>
              <a:rPr sz="1900" spc="5" dirty="0">
                <a:latin typeface="Times New Roman"/>
                <a:cs typeface="Times New Roman"/>
              </a:rPr>
              <a:t>o</a:t>
            </a:r>
            <a:r>
              <a:rPr sz="1900" spc="170" dirty="0">
                <a:latin typeface="Times New Roman"/>
                <a:cs typeface="Times New Roman"/>
              </a:rPr>
              <a:t>g</a:t>
            </a:r>
            <a:r>
              <a:rPr sz="3825" spc="-217" baseline="-3267" dirty="0">
                <a:latin typeface="Symbol"/>
                <a:cs typeface="Symbol"/>
              </a:rPr>
              <a:t></a:t>
            </a:r>
            <a:r>
              <a:rPr sz="1900" spc="-20" dirty="0">
                <a:latin typeface="Times New Roman"/>
                <a:cs typeface="Times New Roman"/>
              </a:rPr>
              <a:t>(</a:t>
            </a:r>
            <a:r>
              <a:rPr sz="1900" i="1" dirty="0">
                <a:latin typeface="Times New Roman"/>
                <a:cs typeface="Times New Roman"/>
              </a:rPr>
              <a:t>t</a:t>
            </a:r>
            <a:r>
              <a:rPr sz="1650" i="1" baseline="-25252" dirty="0">
                <a:latin typeface="Times New Roman"/>
                <a:cs typeface="Times New Roman"/>
              </a:rPr>
              <a:t>b </a:t>
            </a:r>
            <a:r>
              <a:rPr sz="1650" i="1" spc="30" baseline="-25252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/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spc="-160" dirty="0">
                <a:latin typeface="Times New Roman"/>
                <a:cs typeface="Times New Roman"/>
              </a:rPr>
              <a:t>(</a:t>
            </a:r>
            <a:r>
              <a:rPr sz="1900" spc="145" dirty="0">
                <a:latin typeface="Times New Roman"/>
                <a:cs typeface="Times New Roman"/>
              </a:rPr>
              <a:t>1</a:t>
            </a:r>
            <a:r>
              <a:rPr sz="1900" spc="5" dirty="0">
                <a:latin typeface="Symbol"/>
                <a:cs typeface="Symbol"/>
              </a:rPr>
              <a:t></a:t>
            </a:r>
            <a:r>
              <a:rPr sz="1900" spc="-30" dirty="0">
                <a:latin typeface="Times New Roman"/>
                <a:cs typeface="Times New Roman"/>
              </a:rPr>
              <a:t> </a:t>
            </a:r>
            <a:r>
              <a:rPr sz="1900" i="1" spc="95" dirty="0">
                <a:latin typeface="Times New Roman"/>
                <a:cs typeface="Times New Roman"/>
              </a:rPr>
              <a:t>z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spc="-13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/</a:t>
            </a:r>
            <a:r>
              <a:rPr sz="1900" spc="-295" dirty="0">
                <a:latin typeface="Times New Roman"/>
                <a:cs typeface="Times New Roman"/>
              </a:rPr>
              <a:t> </a:t>
            </a:r>
            <a:r>
              <a:rPr sz="1900" spc="-120" dirty="0">
                <a:latin typeface="Times New Roman"/>
                <a:cs typeface="Times New Roman"/>
              </a:rPr>
              <a:t>1</a:t>
            </a:r>
            <a:r>
              <a:rPr sz="1900" i="1" spc="5" dirty="0">
                <a:latin typeface="Times New Roman"/>
                <a:cs typeface="Times New Roman"/>
              </a:rPr>
              <a:t>da</a:t>
            </a:r>
            <a:r>
              <a:rPr sz="1900" i="1" spc="125" dirty="0">
                <a:latin typeface="Times New Roman"/>
                <a:cs typeface="Times New Roman"/>
              </a:rPr>
              <a:t>y</a:t>
            </a:r>
            <a:r>
              <a:rPr sz="3825" spc="-337" baseline="-3267" dirty="0">
                <a:latin typeface="Symbol"/>
                <a:cs typeface="Symbol"/>
              </a:rPr>
              <a:t></a:t>
            </a:r>
            <a:endParaRPr sz="3825" baseline="-3267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46143" y="4669047"/>
            <a:ext cx="1686560" cy="781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4970" indent="-357505">
              <a:lnSpc>
                <a:spcPct val="100000"/>
              </a:lnSpc>
              <a:spcBef>
                <a:spcPts val="105"/>
              </a:spcBef>
              <a:buFont typeface="Times New Roman"/>
              <a:buAutoNum type="arabicParenBoth" startAt="6"/>
              <a:tabLst>
                <a:tab pos="395605" algn="l"/>
              </a:tabLst>
            </a:pPr>
            <a:r>
              <a:rPr sz="1900" i="1" spc="-40" dirty="0">
                <a:latin typeface="Times New Roman"/>
                <a:cs typeface="Times New Roman"/>
              </a:rPr>
              <a:t>E</a:t>
            </a:r>
            <a:r>
              <a:rPr sz="1650" i="1" baseline="-25252" dirty="0">
                <a:latin typeface="Times New Roman"/>
                <a:cs typeface="Times New Roman"/>
              </a:rPr>
              <a:t>iso </a:t>
            </a:r>
            <a:r>
              <a:rPr sz="1650" i="1" spc="-30" baseline="-25252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Symbol"/>
                <a:cs typeface="Symbol"/>
              </a:rPr>
              <a:t></a:t>
            </a:r>
            <a:r>
              <a:rPr sz="1900" spc="-95" dirty="0">
                <a:latin typeface="Times New Roman"/>
                <a:cs typeface="Times New Roman"/>
              </a:rPr>
              <a:t> </a:t>
            </a:r>
            <a:r>
              <a:rPr sz="1900" i="1" spc="130" dirty="0">
                <a:latin typeface="Times New Roman"/>
                <a:cs typeface="Times New Roman"/>
              </a:rPr>
              <a:t>E</a:t>
            </a:r>
            <a:r>
              <a:rPr sz="1650" i="1" baseline="-25252" dirty="0">
                <a:latin typeface="Times New Roman"/>
                <a:cs typeface="Times New Roman"/>
              </a:rPr>
              <a:t>p</a:t>
            </a:r>
            <a:r>
              <a:rPr sz="1650" i="1" spc="-225" baseline="-25252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:</a:t>
            </a:r>
            <a:endParaRPr sz="1900">
              <a:latin typeface="Times New Roman"/>
              <a:cs typeface="Times New Roman"/>
            </a:endParaRPr>
          </a:p>
          <a:p>
            <a:pPr marL="398780" indent="-361315">
              <a:lnSpc>
                <a:spcPct val="100000"/>
              </a:lnSpc>
              <a:spcBef>
                <a:spcPts val="1385"/>
              </a:spcBef>
              <a:buFont typeface="Times New Roman"/>
              <a:buAutoNum type="arabicParenBoth" startAt="6"/>
              <a:tabLst>
                <a:tab pos="399415" algn="l"/>
              </a:tabLst>
            </a:pPr>
            <a:r>
              <a:rPr sz="1900" i="1" spc="-35" dirty="0">
                <a:latin typeface="Times New Roman"/>
                <a:cs typeface="Times New Roman"/>
              </a:rPr>
              <a:t>E</a:t>
            </a:r>
            <a:r>
              <a:rPr sz="1650" i="1" baseline="-25252" dirty="0">
                <a:latin typeface="Times New Roman"/>
                <a:cs typeface="Times New Roman"/>
              </a:rPr>
              <a:t>iso </a:t>
            </a:r>
            <a:r>
              <a:rPr sz="1650" i="1" spc="-37" baseline="-25252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Symbol"/>
                <a:cs typeface="Symbol"/>
              </a:rPr>
              <a:t></a:t>
            </a:r>
            <a:r>
              <a:rPr sz="1900" spc="-95" dirty="0">
                <a:latin typeface="Times New Roman"/>
                <a:cs typeface="Times New Roman"/>
              </a:rPr>
              <a:t> </a:t>
            </a:r>
            <a:r>
              <a:rPr sz="1900" i="1" spc="135" dirty="0">
                <a:latin typeface="Times New Roman"/>
                <a:cs typeface="Times New Roman"/>
              </a:rPr>
              <a:t>E</a:t>
            </a:r>
            <a:r>
              <a:rPr sz="1650" i="1" baseline="-25252" dirty="0">
                <a:latin typeface="Times New Roman"/>
                <a:cs typeface="Times New Roman"/>
              </a:rPr>
              <a:t>p </a:t>
            </a:r>
            <a:r>
              <a:rPr sz="1650" i="1" spc="-7" baseline="-25252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Symbol"/>
                <a:cs typeface="Symbol"/>
              </a:rPr>
              <a:t></a:t>
            </a:r>
            <a:r>
              <a:rPr sz="1900" spc="-210" dirty="0">
                <a:latin typeface="Times New Roman"/>
                <a:cs typeface="Times New Roman"/>
              </a:rPr>
              <a:t> </a:t>
            </a:r>
            <a:r>
              <a:rPr sz="1900" i="1" dirty="0">
                <a:latin typeface="Times New Roman"/>
                <a:cs typeface="Times New Roman"/>
              </a:rPr>
              <a:t>t</a:t>
            </a:r>
            <a:r>
              <a:rPr sz="1650" i="1" baseline="-25252" dirty="0">
                <a:latin typeface="Times New Roman"/>
                <a:cs typeface="Times New Roman"/>
              </a:rPr>
              <a:t>b</a:t>
            </a:r>
            <a:r>
              <a:rPr sz="1650" i="1" spc="-247" baseline="-25252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: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52433" y="4679442"/>
            <a:ext cx="176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(Amati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al.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2002)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54059" y="5687669"/>
            <a:ext cx="2100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(Liang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&amp;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Zhang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2005)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99103" y="262115"/>
            <a:ext cx="4750435" cy="934719"/>
            <a:chOff x="3499103" y="262115"/>
            <a:chExt cx="4750435" cy="934719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36254" y="341380"/>
              <a:ext cx="4476006" cy="6568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9103" y="262115"/>
              <a:ext cx="4750308" cy="9342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4363" y="356615"/>
              <a:ext cx="4404360" cy="585215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674364" y="356615"/>
            <a:ext cx="4404360" cy="585470"/>
          </a:xfrm>
          <a:prstGeom prst="rect">
            <a:avLst/>
          </a:prstGeom>
          <a:ln w="9144">
            <a:solidFill>
              <a:srgbClr val="BD4A47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260"/>
              </a:spcBef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GRB</a:t>
            </a:r>
            <a:r>
              <a:rPr sz="32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luminosity</a:t>
            </a:r>
            <a:r>
              <a:rPr sz="32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relations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93363" y="6370116"/>
            <a:ext cx="17081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10" dirty="0">
                <a:latin typeface="Times New Roman"/>
                <a:cs typeface="Times New Roman"/>
              </a:rPr>
              <a:t>L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49347" y="6165900"/>
            <a:ext cx="17233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301115" algn="l"/>
              </a:tabLst>
            </a:pP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spc="-1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4πd	</a:t>
            </a:r>
            <a:r>
              <a:rPr sz="2775" spc="15" baseline="25525" dirty="0">
                <a:latin typeface="Times New Roman"/>
                <a:cs typeface="Times New Roman"/>
              </a:rPr>
              <a:t>2</a:t>
            </a:r>
            <a:r>
              <a:rPr sz="2775" spc="225" baseline="255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78197" y="6218433"/>
            <a:ext cx="110489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15" dirty="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48391" y="6422208"/>
            <a:ext cx="221615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i="1" spc="-5" dirty="0">
                <a:latin typeface="Times New Roman"/>
                <a:cs typeface="Times New Roman"/>
              </a:rPr>
              <a:t>is</a:t>
            </a:r>
            <a:r>
              <a:rPr sz="1300" i="1" spc="15" dirty="0">
                <a:latin typeface="Times New Roman"/>
                <a:cs typeface="Times New Roman"/>
              </a:rPr>
              <a:t>o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56872" y="6422208"/>
            <a:ext cx="120014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i="1" spc="15" dirty="0">
                <a:latin typeface="Times New Roman"/>
                <a:cs typeface="Times New Roman"/>
              </a:rPr>
              <a:t>L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47551" y="6218433"/>
            <a:ext cx="201295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-5" dirty="0">
                <a:latin typeface="Symbol"/>
                <a:cs typeface="Symbol"/>
              </a:rPr>
              <a:t></a:t>
            </a:r>
            <a:r>
              <a:rPr sz="1300" spc="15" dirty="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78226" y="6210496"/>
            <a:ext cx="2186305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5615" algn="l"/>
                <a:tab pos="1313815" algn="l"/>
              </a:tabLst>
            </a:pPr>
            <a:r>
              <a:rPr sz="2250" i="1" spc="30" dirty="0">
                <a:latin typeface="Times New Roman"/>
                <a:cs typeface="Times New Roman"/>
              </a:rPr>
              <a:t>E	</a:t>
            </a:r>
            <a:r>
              <a:rPr sz="2250" spc="30" dirty="0">
                <a:latin typeface="Symbol"/>
                <a:cs typeface="Symbol"/>
              </a:rPr>
              <a:t></a:t>
            </a:r>
            <a:r>
              <a:rPr sz="2250" spc="-55" dirty="0">
                <a:latin typeface="Times New Roman"/>
                <a:cs typeface="Times New Roman"/>
              </a:rPr>
              <a:t> </a:t>
            </a:r>
            <a:r>
              <a:rPr sz="2250" spc="-100" dirty="0">
                <a:latin typeface="Times New Roman"/>
                <a:cs typeface="Times New Roman"/>
              </a:rPr>
              <a:t>4</a:t>
            </a:r>
            <a:r>
              <a:rPr sz="2400" spc="-55" dirty="0">
                <a:latin typeface="Symbol"/>
                <a:cs typeface="Symbol"/>
              </a:rPr>
              <a:t></a:t>
            </a:r>
            <a:r>
              <a:rPr sz="2400" spc="-310" dirty="0">
                <a:latin typeface="Times New Roman"/>
                <a:cs typeface="Times New Roman"/>
              </a:rPr>
              <a:t> </a:t>
            </a:r>
            <a:r>
              <a:rPr sz="2250" i="1" spc="25" dirty="0">
                <a:latin typeface="Times New Roman"/>
                <a:cs typeface="Times New Roman"/>
              </a:rPr>
              <a:t>d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2250" i="1" spc="25" dirty="0">
                <a:latin typeface="Times New Roman"/>
                <a:cs typeface="Times New Roman"/>
              </a:rPr>
              <a:t>S</a:t>
            </a:r>
            <a:r>
              <a:rPr sz="2250" i="1" spc="-365" dirty="0">
                <a:latin typeface="Times New Roman"/>
                <a:cs typeface="Times New Roman"/>
              </a:rPr>
              <a:t> </a:t>
            </a:r>
            <a:r>
              <a:rPr sz="2250" spc="-190" dirty="0">
                <a:latin typeface="Times New Roman"/>
                <a:cs typeface="Times New Roman"/>
              </a:rPr>
              <a:t>(</a:t>
            </a:r>
            <a:r>
              <a:rPr sz="2250" spc="185" dirty="0">
                <a:latin typeface="Times New Roman"/>
                <a:cs typeface="Times New Roman"/>
              </a:rPr>
              <a:t>1</a:t>
            </a:r>
            <a:r>
              <a:rPr sz="2250" spc="30" dirty="0">
                <a:latin typeface="Symbol"/>
                <a:cs typeface="Symbol"/>
              </a:rPr>
              <a:t></a:t>
            </a:r>
            <a:r>
              <a:rPr sz="2250" spc="-65" dirty="0">
                <a:latin typeface="Times New Roman"/>
                <a:cs typeface="Times New Roman"/>
              </a:rPr>
              <a:t> </a:t>
            </a:r>
            <a:r>
              <a:rPr sz="2250" i="1" spc="114" dirty="0">
                <a:latin typeface="Times New Roman"/>
                <a:cs typeface="Times New Roman"/>
              </a:rPr>
              <a:t>z</a:t>
            </a:r>
            <a:r>
              <a:rPr sz="2250" spc="15" dirty="0"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96258" y="6186423"/>
            <a:ext cx="2355850" cy="3860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250" i="1" spc="-70" dirty="0">
                <a:latin typeface="Times New Roman"/>
                <a:cs typeface="Times New Roman"/>
              </a:rPr>
              <a:t>E</a:t>
            </a:r>
            <a:r>
              <a:rPr sz="2025" spc="-22" baseline="-24691" dirty="0">
                <a:latin typeface="Symbol"/>
                <a:cs typeface="Symbol"/>
              </a:rPr>
              <a:t></a:t>
            </a:r>
            <a:r>
              <a:rPr sz="2025" baseline="-24691" dirty="0">
                <a:latin typeface="Times New Roman"/>
                <a:cs typeface="Times New Roman"/>
              </a:rPr>
              <a:t>  </a:t>
            </a:r>
            <a:r>
              <a:rPr sz="2025" spc="-60" baseline="-24691" dirty="0">
                <a:latin typeface="Times New Roman"/>
                <a:cs typeface="Times New Roman"/>
              </a:rPr>
              <a:t> </a:t>
            </a:r>
            <a:r>
              <a:rPr sz="2250" spc="15" dirty="0">
                <a:latin typeface="Symbol"/>
                <a:cs typeface="Symbol"/>
              </a:rPr>
              <a:t></a:t>
            </a:r>
            <a:r>
              <a:rPr sz="2250" spc="-95" dirty="0">
                <a:latin typeface="Times New Roman"/>
                <a:cs typeface="Times New Roman"/>
              </a:rPr>
              <a:t> </a:t>
            </a:r>
            <a:r>
              <a:rPr sz="2250" spc="-195" dirty="0">
                <a:latin typeface="Times New Roman"/>
                <a:cs typeface="Times New Roman"/>
              </a:rPr>
              <a:t>(</a:t>
            </a:r>
            <a:r>
              <a:rPr sz="2250" spc="170" dirty="0">
                <a:latin typeface="Times New Roman"/>
                <a:cs typeface="Times New Roman"/>
              </a:rPr>
              <a:t>1</a:t>
            </a:r>
            <a:r>
              <a:rPr sz="2250" spc="15" dirty="0">
                <a:latin typeface="Symbol"/>
                <a:cs typeface="Symbol"/>
              </a:rPr>
              <a:t></a:t>
            </a:r>
            <a:r>
              <a:rPr sz="2250" spc="-240" dirty="0">
                <a:latin typeface="Times New Roman"/>
                <a:cs typeface="Times New Roman"/>
              </a:rPr>
              <a:t> </a:t>
            </a:r>
            <a:r>
              <a:rPr sz="2250" spc="-20" dirty="0">
                <a:latin typeface="Times New Roman"/>
                <a:cs typeface="Times New Roman"/>
              </a:rPr>
              <a:t>c</a:t>
            </a:r>
            <a:r>
              <a:rPr sz="2250" spc="-10" dirty="0">
                <a:latin typeface="Times New Roman"/>
                <a:cs typeface="Times New Roman"/>
              </a:rPr>
              <a:t>o</a:t>
            </a:r>
            <a:r>
              <a:rPr sz="2250" spc="110" dirty="0">
                <a:latin typeface="Times New Roman"/>
                <a:cs typeface="Times New Roman"/>
              </a:rPr>
              <a:t>s</a:t>
            </a:r>
            <a:r>
              <a:rPr sz="2350" spc="-40" dirty="0">
                <a:latin typeface="Symbol"/>
                <a:cs typeface="Symbol"/>
              </a:rPr>
              <a:t></a:t>
            </a:r>
            <a:r>
              <a:rPr sz="2350" spc="-270" dirty="0">
                <a:latin typeface="Times New Roman"/>
                <a:cs typeface="Times New Roman"/>
              </a:rPr>
              <a:t> </a:t>
            </a:r>
            <a:r>
              <a:rPr sz="1950" i="1" baseline="-25641" dirty="0">
                <a:latin typeface="Times New Roman"/>
                <a:cs typeface="Times New Roman"/>
              </a:rPr>
              <a:t>j</a:t>
            </a:r>
            <a:r>
              <a:rPr sz="1950" i="1" spc="-22" baseline="-25641" dirty="0">
                <a:latin typeface="Times New Roman"/>
                <a:cs typeface="Times New Roman"/>
              </a:rPr>
              <a:t>e</a:t>
            </a:r>
            <a:r>
              <a:rPr sz="1950" i="1" baseline="-25641" dirty="0">
                <a:latin typeface="Times New Roman"/>
                <a:cs typeface="Times New Roman"/>
              </a:rPr>
              <a:t>t</a:t>
            </a:r>
            <a:r>
              <a:rPr sz="1950" i="1" spc="-7" baseline="-25641" dirty="0">
                <a:latin typeface="Times New Roman"/>
                <a:cs typeface="Times New Roman"/>
              </a:rPr>
              <a:t> </a:t>
            </a:r>
            <a:r>
              <a:rPr sz="2250" spc="125" dirty="0">
                <a:latin typeface="Times New Roman"/>
                <a:cs typeface="Times New Roman"/>
              </a:rPr>
              <a:t>)</a:t>
            </a:r>
            <a:r>
              <a:rPr sz="2250" i="1" spc="-50" dirty="0">
                <a:latin typeface="Times New Roman"/>
                <a:cs typeface="Times New Roman"/>
              </a:rPr>
              <a:t>E</a:t>
            </a:r>
            <a:r>
              <a:rPr sz="1950" i="1" baseline="-25641" dirty="0">
                <a:latin typeface="Times New Roman"/>
                <a:cs typeface="Times New Roman"/>
              </a:rPr>
              <a:t>i</a:t>
            </a:r>
            <a:r>
              <a:rPr sz="1950" i="1" spc="-15" baseline="-25641" dirty="0">
                <a:latin typeface="Times New Roman"/>
                <a:cs typeface="Times New Roman"/>
              </a:rPr>
              <a:t>s</a:t>
            </a:r>
            <a:r>
              <a:rPr sz="1950" i="1" spc="7" baseline="-25641" dirty="0">
                <a:latin typeface="Times New Roman"/>
                <a:cs typeface="Times New Roman"/>
              </a:rPr>
              <a:t>o</a:t>
            </a:r>
            <a:endParaRPr sz="1950" baseline="-25641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9536" y="2804637"/>
            <a:ext cx="3882883" cy="31508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010176" y="2828890"/>
            <a:ext cx="4216400" cy="3108325"/>
            <a:chOff x="6010176" y="2828890"/>
            <a:chExt cx="4216400" cy="31083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0176" y="2828890"/>
              <a:ext cx="4215993" cy="310809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38743" y="3715511"/>
              <a:ext cx="1895855" cy="3810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675123" y="6091224"/>
            <a:ext cx="2779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12</a:t>
            </a:r>
            <a:r>
              <a:rPr sz="18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GRBs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Dai</a:t>
            </a:r>
            <a:r>
              <a:rPr sz="18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et</a:t>
            </a:r>
            <a:r>
              <a:rPr sz="18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al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(2004)</a:t>
            </a:r>
            <a:r>
              <a:rPr sz="18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ApJL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31998" y="4805298"/>
            <a:ext cx="21456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GRBs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are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an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0000FF"/>
                </a:solidFill>
                <a:latin typeface="Calibri"/>
                <a:cs typeface="Calibri"/>
              </a:rPr>
              <a:t>attractive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probe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universe.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82159" y="620120"/>
            <a:ext cx="7207797" cy="139610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19361" y="2300169"/>
            <a:ext cx="1505658" cy="34319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15284" y="1391411"/>
            <a:ext cx="5113020" cy="1515110"/>
            <a:chOff x="3415284" y="1391411"/>
            <a:chExt cx="5113020" cy="1515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33270" y="1545873"/>
              <a:ext cx="4651349" cy="11847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34334" y="1410461"/>
              <a:ext cx="5074920" cy="1477010"/>
            </a:xfrm>
            <a:custGeom>
              <a:avLst/>
              <a:gdLst/>
              <a:ahLst/>
              <a:cxnLst/>
              <a:rect l="l" t="t" r="r" b="b"/>
              <a:pathLst>
                <a:path w="5074920" h="1477010">
                  <a:moveTo>
                    <a:pt x="0" y="1476756"/>
                  </a:moveTo>
                  <a:lnTo>
                    <a:pt x="5074920" y="1476756"/>
                  </a:lnTo>
                  <a:lnTo>
                    <a:pt x="5074920" y="0"/>
                  </a:lnTo>
                  <a:lnTo>
                    <a:pt x="0" y="0"/>
                  </a:lnTo>
                  <a:lnTo>
                    <a:pt x="0" y="1476756"/>
                  </a:lnTo>
                  <a:close/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0596" y="3209294"/>
            <a:ext cx="2899758" cy="292464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22067" y="446659"/>
            <a:ext cx="6216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Liang-Zhang</a:t>
            </a:r>
            <a:r>
              <a:rPr sz="1800" b="1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correlation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Liang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85" dirty="0">
                <a:latin typeface="Calibri"/>
                <a:cs typeface="Calibri"/>
              </a:rPr>
              <a:t>E.W.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&amp;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Zhang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B.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2005,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ApJ,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633,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611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65049" y="3261758"/>
            <a:ext cx="3040017" cy="30491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1420" y="53476"/>
            <a:ext cx="8325351" cy="19459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26609" y="2091895"/>
            <a:ext cx="2886156" cy="38961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39000" y="1929383"/>
            <a:ext cx="2977896" cy="40553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878073" y="3800347"/>
            <a:ext cx="8267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Λ</a:t>
            </a:r>
            <a:r>
              <a:rPr sz="2400" b="1" spc="-5" dirty="0">
                <a:latin typeface="Calibri"/>
                <a:cs typeface="Calibri"/>
              </a:rPr>
              <a:t>CDM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22233" y="3725367"/>
            <a:ext cx="904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w=w</a:t>
            </a:r>
            <a:r>
              <a:rPr sz="2775" b="1" spc="-7" baseline="-21021" dirty="0">
                <a:latin typeface="Calibri"/>
                <a:cs typeface="Calibri"/>
              </a:rPr>
              <a:t>0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46752" y="4014596"/>
            <a:ext cx="26689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transition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redshift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From</a:t>
            </a:r>
            <a:r>
              <a:rPr sz="24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deceleration</a:t>
            </a:r>
            <a:r>
              <a:rPr sz="24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sz="2400" b="1" spc="-5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acceleration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21402" y="2514091"/>
            <a:ext cx="2241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20</a:t>
            </a:r>
            <a:r>
              <a:rPr sz="2400" b="1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GRBs+157</a:t>
            </a:r>
            <a:r>
              <a:rPr sz="2400" b="1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SNe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4226" y="5440172"/>
            <a:ext cx="9328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b="1" i="1" spc="-5" dirty="0">
                <a:latin typeface="Calibri"/>
                <a:cs typeface="Calibri"/>
              </a:rPr>
              <a:t>z</a:t>
            </a:r>
            <a:r>
              <a:rPr sz="2775" b="1" i="1" spc="-7" baseline="-21021" dirty="0">
                <a:latin typeface="Calibri"/>
                <a:cs typeface="Calibri"/>
              </a:rPr>
              <a:t>t</a:t>
            </a:r>
            <a:r>
              <a:rPr sz="2800" b="1" i="1" spc="-5" dirty="0">
                <a:latin typeface="Calibri"/>
                <a:cs typeface="Calibri"/>
              </a:rPr>
              <a:t>~0.5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71494" y="230504"/>
            <a:ext cx="50514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0000FF"/>
                </a:solidFill>
                <a:latin typeface="Arial"/>
                <a:cs typeface="Arial"/>
              </a:rPr>
              <a:t>Lessons</a:t>
            </a:r>
            <a:r>
              <a:rPr sz="40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0000FF"/>
                </a:solidFill>
                <a:latin typeface="Arial"/>
                <a:cs typeface="Arial"/>
              </a:rPr>
              <a:t>from</a:t>
            </a:r>
            <a:r>
              <a:rPr sz="4000" b="1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0000FF"/>
                </a:solidFill>
                <a:latin typeface="Arial"/>
                <a:cs typeface="Arial"/>
              </a:rPr>
              <a:t>SNe </a:t>
            </a:r>
            <a:r>
              <a:rPr sz="4000" b="1" dirty="0">
                <a:solidFill>
                  <a:srgbClr val="0000FF"/>
                </a:solidFill>
                <a:latin typeface="Arial"/>
                <a:cs typeface="Arial"/>
              </a:rPr>
              <a:t>Ia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61" y="2033057"/>
            <a:ext cx="4175691" cy="244293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61776" y="2002535"/>
            <a:ext cx="4184798" cy="27904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15718" y="4028952"/>
            <a:ext cx="2594335" cy="21732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78711" y="4718430"/>
            <a:ext cx="18218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Broader</a:t>
            </a:r>
            <a:r>
              <a:rPr sz="1800" i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i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FF0000"/>
                </a:solidFill>
                <a:latin typeface="Times New Roman"/>
                <a:cs typeface="Times New Roman"/>
              </a:rPr>
              <a:t>Brighter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25765" y="4996941"/>
            <a:ext cx="35502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The observed </a:t>
            </a:r>
            <a:r>
              <a:rPr sz="2400" spc="-5" dirty="0">
                <a:latin typeface="Times New Roman"/>
                <a:cs typeface="Times New Roman"/>
              </a:rPr>
              <a:t>SN </a:t>
            </a:r>
            <a:r>
              <a:rPr sz="2400" dirty="0">
                <a:latin typeface="Times New Roman"/>
                <a:cs typeface="Times New Roman"/>
              </a:rPr>
              <a:t>Ia light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curves are standardized to a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“calibrated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standard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candle”.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54015" y="1826513"/>
            <a:ext cx="21805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000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Phillips</a:t>
            </a:r>
            <a:r>
              <a:rPr sz="2000" u="sng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Relation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94211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71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32214" y="1526794"/>
            <a:ext cx="1567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st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andardized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8711" y="1589277"/>
            <a:ext cx="22656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Original</a:t>
            </a:r>
            <a:r>
              <a:rPr sz="20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light</a:t>
            </a:r>
            <a:r>
              <a:rPr sz="20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curves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20767" y="3209544"/>
            <a:ext cx="3074035" cy="361315"/>
          </a:xfrm>
          <a:custGeom>
            <a:avLst/>
            <a:gdLst/>
            <a:ahLst/>
            <a:cxnLst/>
            <a:rect l="l" t="t" r="r" b="b"/>
            <a:pathLst>
              <a:path w="3074034" h="361314">
                <a:moveTo>
                  <a:pt x="2893314" y="0"/>
                </a:moveTo>
                <a:lnTo>
                  <a:pt x="2893314" y="90296"/>
                </a:lnTo>
                <a:lnTo>
                  <a:pt x="0" y="90296"/>
                </a:lnTo>
                <a:lnTo>
                  <a:pt x="0" y="270890"/>
                </a:lnTo>
                <a:lnTo>
                  <a:pt x="2893314" y="270890"/>
                </a:lnTo>
                <a:lnTo>
                  <a:pt x="2893314" y="361188"/>
                </a:lnTo>
                <a:lnTo>
                  <a:pt x="3073908" y="180593"/>
                </a:lnTo>
                <a:lnTo>
                  <a:pt x="289331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764269" y="3909771"/>
            <a:ext cx="17341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292929"/>
                </a:solidFill>
                <a:latin typeface="Times New Roman"/>
                <a:cs typeface="Times New Roman"/>
              </a:rPr>
              <a:t>Perlmutter</a:t>
            </a:r>
            <a:r>
              <a:rPr sz="2000" spc="434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1999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443" y="5300598"/>
            <a:ext cx="18072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SimSun"/>
                <a:cs typeface="SimSun"/>
              </a:rPr>
              <a:t>超新星的启示：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443" y="5605373"/>
            <a:ext cx="424116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Times New Roman"/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SimSun"/>
                <a:cs typeface="SimSun"/>
              </a:rPr>
              <a:t>选择样本</a:t>
            </a:r>
            <a:r>
              <a:rPr sz="2000" spc="-10" dirty="0">
                <a:latin typeface="SimSun"/>
                <a:cs typeface="SimSun"/>
              </a:rPr>
              <a:t>（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SimSun"/>
                <a:cs typeface="SimSun"/>
              </a:rPr>
              <a:t>型，相</a:t>
            </a:r>
            <a:r>
              <a:rPr sz="2000" spc="-15" dirty="0">
                <a:latin typeface="SimSun"/>
                <a:cs typeface="SimSun"/>
              </a:rPr>
              <a:t>同</a:t>
            </a:r>
            <a:r>
              <a:rPr sz="2000" dirty="0">
                <a:latin typeface="SimSun"/>
                <a:cs typeface="SimSun"/>
              </a:rPr>
              <a:t>爆发</a:t>
            </a:r>
            <a:r>
              <a:rPr sz="2000" spc="-15" dirty="0">
                <a:latin typeface="SimSun"/>
                <a:cs typeface="SimSun"/>
              </a:rPr>
              <a:t>机</a:t>
            </a:r>
            <a:r>
              <a:rPr sz="2000" dirty="0">
                <a:latin typeface="SimSun"/>
                <a:cs typeface="SimSun"/>
              </a:rPr>
              <a:t>制）</a:t>
            </a:r>
            <a:endParaRPr sz="2000">
              <a:latin typeface="SimSun"/>
              <a:cs typeface="SimSun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Phillips</a:t>
            </a:r>
            <a:r>
              <a:rPr sz="2000" dirty="0">
                <a:latin typeface="SimSun"/>
                <a:cs typeface="SimSun"/>
              </a:rPr>
              <a:t>关系</a:t>
            </a:r>
            <a:endParaRPr sz="2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1571" y="431514"/>
            <a:ext cx="4027703" cy="529744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4091" y="448419"/>
            <a:ext cx="4233403" cy="569320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9827" y="1373169"/>
            <a:ext cx="4158882" cy="38526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8406" y="3840605"/>
            <a:ext cx="2422482" cy="22217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094211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72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80531" y="1521069"/>
            <a:ext cx="7149465" cy="3390900"/>
            <a:chOff x="280531" y="1521069"/>
            <a:chExt cx="7149465" cy="33909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531" y="1521069"/>
              <a:ext cx="4076516" cy="339075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357115" y="2924555"/>
              <a:ext cx="3072765" cy="361315"/>
            </a:xfrm>
            <a:custGeom>
              <a:avLst/>
              <a:gdLst/>
              <a:ahLst/>
              <a:cxnLst/>
              <a:rect l="l" t="t" r="r" b="b"/>
              <a:pathLst>
                <a:path w="3072765" h="361314">
                  <a:moveTo>
                    <a:pt x="2891790" y="0"/>
                  </a:moveTo>
                  <a:lnTo>
                    <a:pt x="2891790" y="90297"/>
                  </a:lnTo>
                  <a:lnTo>
                    <a:pt x="0" y="90297"/>
                  </a:lnTo>
                  <a:lnTo>
                    <a:pt x="0" y="270891"/>
                  </a:lnTo>
                  <a:lnTo>
                    <a:pt x="2891790" y="270891"/>
                  </a:lnTo>
                  <a:lnTo>
                    <a:pt x="2891790" y="361188"/>
                  </a:lnTo>
                  <a:lnTo>
                    <a:pt x="3072384" y="180594"/>
                  </a:lnTo>
                  <a:lnTo>
                    <a:pt x="289179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83460" y="298450"/>
            <a:ext cx="8546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Standardizing</a:t>
            </a:r>
            <a:r>
              <a:rPr sz="36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GRBs</a:t>
            </a:r>
            <a:r>
              <a:rPr sz="36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as</a:t>
            </a:r>
            <a:r>
              <a:rPr sz="36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36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distance</a:t>
            </a:r>
            <a:r>
              <a:rPr sz="36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indicator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83602" y="5258561"/>
            <a:ext cx="4561840" cy="1199515"/>
          </a:xfrm>
          <a:prstGeom prst="rect">
            <a:avLst/>
          </a:prstGeom>
          <a:ln w="25907">
            <a:solidFill>
              <a:srgbClr val="0000FF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805" marR="84455">
              <a:lnSpc>
                <a:spcPct val="100000"/>
              </a:lnSpc>
              <a:spcBef>
                <a:spcPts val="310"/>
              </a:spcBef>
            </a:pPr>
            <a:r>
              <a:rPr sz="2400" spc="110" dirty="0">
                <a:latin typeface="SimSun"/>
                <a:cs typeface="SimSun"/>
              </a:rPr>
              <a:t>像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110" dirty="0">
                <a:latin typeface="Times New Roman"/>
                <a:cs typeface="Times New Roman"/>
              </a:rPr>
              <a:t>a</a:t>
            </a:r>
            <a:r>
              <a:rPr sz="2400" spc="105" dirty="0">
                <a:latin typeface="SimSun"/>
                <a:cs typeface="SimSun"/>
              </a:rPr>
              <a:t>型超</a:t>
            </a:r>
            <a:r>
              <a:rPr sz="2400" spc="90" dirty="0">
                <a:latin typeface="SimSun"/>
                <a:cs typeface="SimSun"/>
              </a:rPr>
              <a:t>新</a:t>
            </a:r>
            <a:r>
              <a:rPr sz="2400" spc="105" dirty="0">
                <a:latin typeface="SimSun"/>
                <a:cs typeface="SimSun"/>
              </a:rPr>
              <a:t>星一</a:t>
            </a:r>
            <a:r>
              <a:rPr sz="2400" spc="120" dirty="0">
                <a:latin typeface="SimSun"/>
                <a:cs typeface="SimSun"/>
              </a:rPr>
              <a:t>样</a:t>
            </a:r>
            <a:r>
              <a:rPr sz="2400" spc="95" dirty="0">
                <a:latin typeface="SimSun"/>
                <a:cs typeface="SimSun"/>
              </a:rPr>
              <a:t>，</a:t>
            </a:r>
            <a:r>
              <a:rPr sz="2400" spc="105" dirty="0">
                <a:latin typeface="SimSun"/>
                <a:cs typeface="SimSun"/>
              </a:rPr>
              <a:t>利用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baseline="-20833" dirty="0">
                <a:latin typeface="Times New Roman"/>
                <a:cs typeface="Times New Roman"/>
              </a:rPr>
              <a:t>0</a:t>
            </a:r>
            <a:r>
              <a:rPr sz="2400" spc="-10" dirty="0">
                <a:latin typeface="Times New Roman"/>
                <a:cs typeface="Times New Roman"/>
              </a:rPr>
              <a:t>-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spc="95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SimSun"/>
                <a:cs typeface="SimSun"/>
              </a:rPr>
              <a:t>关 系可以标准化伽玛暴的光变</a:t>
            </a:r>
            <a:endParaRPr sz="2400">
              <a:latin typeface="SimSun"/>
              <a:cs typeface="SimSun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SimSun"/>
                <a:cs typeface="SimSun"/>
              </a:rPr>
              <a:t>曲</a:t>
            </a:r>
            <a:r>
              <a:rPr sz="2400" spc="-5" dirty="0">
                <a:latin typeface="SimSun"/>
                <a:cs typeface="SimSun"/>
              </a:rPr>
              <a:t>线</a:t>
            </a:r>
            <a:r>
              <a:rPr sz="2400" dirty="0">
                <a:latin typeface="SimSun"/>
                <a:cs typeface="SimSun"/>
              </a:rPr>
              <a:t>！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5339" y="5155819"/>
            <a:ext cx="22656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Original</a:t>
            </a:r>
            <a:r>
              <a:rPr sz="20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light</a:t>
            </a:r>
            <a:r>
              <a:rPr sz="20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curves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90609" y="1589278"/>
            <a:ext cx="1567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st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andardized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59096" y="1628013"/>
            <a:ext cx="2019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baseline="-20833" dirty="0">
                <a:latin typeface="Times New Roman"/>
                <a:cs typeface="Times New Roman"/>
              </a:rPr>
              <a:t>0</a:t>
            </a:r>
            <a:r>
              <a:rPr sz="2400" dirty="0">
                <a:latin typeface="Times New Roman"/>
                <a:cs typeface="Times New Roman"/>
              </a:rPr>
              <a:t>-t</a:t>
            </a:r>
            <a:r>
              <a:rPr sz="2400" baseline="-20833" dirty="0">
                <a:latin typeface="Times New Roman"/>
                <a:cs typeface="Times New Roman"/>
              </a:rPr>
              <a:t>b</a:t>
            </a:r>
            <a:r>
              <a:rPr sz="2400" spc="-67" baseline="-20833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Relation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5173" y="6141516"/>
            <a:ext cx="3162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solidFill>
                  <a:srgbClr val="0000FF"/>
                </a:solidFill>
                <a:latin typeface="Times New Roman"/>
                <a:cs typeface="Times New Roman"/>
              </a:rPr>
              <a:t>Wang</a:t>
            </a: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FY</a:t>
            </a:r>
            <a:r>
              <a:rPr sz="2400" spc="-9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et</a:t>
            </a:r>
            <a:r>
              <a:rPr sz="2400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al.</a:t>
            </a:r>
            <a:r>
              <a:rPr sz="2400" spc="-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2022,</a:t>
            </a:r>
            <a:r>
              <a:rPr sz="2400" spc="-1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ApJ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78971" y="643168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73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91229" y="332359"/>
            <a:ext cx="50717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" dirty="0">
                <a:solidFill>
                  <a:srgbClr val="0000FF"/>
                </a:solidFill>
                <a:latin typeface="SimSun"/>
                <a:cs typeface="SimSun"/>
              </a:rPr>
              <a:t>限制宇宙学参数、哈勃图</a:t>
            </a:r>
            <a:endParaRPr sz="3600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2759" y="1313449"/>
            <a:ext cx="8116143" cy="29297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66474" y="4288535"/>
            <a:ext cx="4614020" cy="3410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27556" y="4940553"/>
            <a:ext cx="105219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84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3</a:t>
            </a:r>
            <a:r>
              <a:rPr sz="2400" spc="-5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SimSun"/>
                <a:cs typeface="SimSun"/>
              </a:rPr>
              <a:t>个伽玛暴在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3σ</a:t>
            </a:r>
            <a:r>
              <a:rPr sz="2400" dirty="0">
                <a:solidFill>
                  <a:srgbClr val="FF0000"/>
                </a:solidFill>
                <a:latin typeface="SimSun"/>
                <a:cs typeface="SimSun"/>
              </a:rPr>
              <a:t>置信度</a:t>
            </a:r>
            <a:r>
              <a:rPr sz="2400" dirty="0">
                <a:latin typeface="SimSun"/>
                <a:cs typeface="SimSun"/>
              </a:rPr>
              <a:t>区间支持宇宙加速膨胀（紫</a:t>
            </a:r>
            <a:r>
              <a:rPr sz="2400" spc="5" dirty="0">
                <a:latin typeface="SimSun"/>
                <a:cs typeface="SimSun"/>
              </a:rPr>
              <a:t>色</a:t>
            </a:r>
            <a:r>
              <a:rPr sz="2400" dirty="0">
                <a:latin typeface="Times New Roman"/>
                <a:cs typeface="Times New Roman"/>
              </a:rPr>
              <a:t>contou</a:t>
            </a:r>
            <a:r>
              <a:rPr sz="2400" spc="10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SimSun"/>
                <a:cs typeface="SimSun"/>
              </a:rPr>
              <a:t>图</a:t>
            </a:r>
            <a:r>
              <a:rPr sz="2400" spc="-5" dirty="0">
                <a:latin typeface="SimSun"/>
                <a:cs typeface="SimSun"/>
              </a:rPr>
              <a:t>）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dirty="0">
                <a:latin typeface="SimSun"/>
                <a:cs typeface="SimSun"/>
              </a:rPr>
              <a:t>这是利用伽玛 暴发</a:t>
            </a:r>
            <a:r>
              <a:rPr sz="2400" spc="-5" dirty="0">
                <a:latin typeface="SimSun"/>
                <a:cs typeface="SimSun"/>
              </a:rPr>
              <a:t>现</a:t>
            </a:r>
            <a:r>
              <a:rPr sz="2400" dirty="0">
                <a:solidFill>
                  <a:srgbClr val="FF0000"/>
                </a:solidFill>
                <a:latin typeface="SimSun"/>
                <a:cs typeface="SimSun"/>
              </a:rPr>
              <a:t>最高置信度</a:t>
            </a:r>
            <a:r>
              <a:rPr sz="2400" dirty="0">
                <a:latin typeface="SimSun"/>
                <a:cs typeface="SimSun"/>
              </a:rPr>
              <a:t>。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SimSun"/>
                <a:cs typeface="SimSun"/>
              </a:rPr>
              <a:t>利</a:t>
            </a:r>
            <a:r>
              <a:rPr sz="2400" spc="-5" dirty="0">
                <a:latin typeface="SimSun"/>
                <a:cs typeface="SimSun"/>
              </a:rPr>
              <a:t>用</a:t>
            </a:r>
            <a:r>
              <a:rPr sz="2400" spc="-5" dirty="0">
                <a:latin typeface="Times New Roman"/>
                <a:cs typeface="Times New Roman"/>
              </a:rPr>
              <a:t>CSST</a:t>
            </a:r>
            <a:r>
              <a:rPr sz="2400" spc="-5" dirty="0">
                <a:latin typeface="SimSun"/>
                <a:cs typeface="SimSun"/>
              </a:rPr>
              <a:t>，</a:t>
            </a:r>
            <a:r>
              <a:rPr sz="2400" dirty="0">
                <a:latin typeface="SimSun"/>
                <a:cs typeface="SimSun"/>
              </a:rPr>
              <a:t>结</a:t>
            </a:r>
            <a:r>
              <a:rPr sz="2400" spc="-5" dirty="0">
                <a:latin typeface="SimSun"/>
                <a:cs typeface="SimSun"/>
              </a:rPr>
              <a:t>合</a:t>
            </a:r>
            <a:r>
              <a:rPr sz="2400" spc="-5" dirty="0">
                <a:latin typeface="Times New Roman"/>
                <a:cs typeface="Times New Roman"/>
              </a:rPr>
              <a:t>SVOM</a:t>
            </a:r>
            <a:r>
              <a:rPr sz="2400" dirty="0">
                <a:latin typeface="SimSun"/>
                <a:cs typeface="SimSun"/>
              </a:rPr>
              <a:t>、</a:t>
            </a:r>
            <a:r>
              <a:rPr sz="2400" spc="-10" dirty="0">
                <a:latin typeface="Times New Roman"/>
                <a:cs typeface="Times New Roman"/>
              </a:rPr>
              <a:t>EP</a:t>
            </a:r>
            <a:r>
              <a:rPr sz="2400" dirty="0">
                <a:latin typeface="SimSun"/>
                <a:cs typeface="SimSun"/>
              </a:rPr>
              <a:t>等，搜寻具有光学平台的伽玛暴，标准化伽玛暴！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37457" y="1172147"/>
            <a:ext cx="5337175" cy="998219"/>
          </a:xfrm>
          <a:custGeom>
            <a:avLst/>
            <a:gdLst/>
            <a:ahLst/>
            <a:cxnLst/>
            <a:rect l="l" t="t" r="r" b="b"/>
            <a:pathLst>
              <a:path w="5337175" h="998220">
                <a:moveTo>
                  <a:pt x="0" y="998220"/>
                </a:moveTo>
                <a:lnTo>
                  <a:pt x="5337048" y="998220"/>
                </a:lnTo>
                <a:lnTo>
                  <a:pt x="5337048" y="0"/>
                </a:lnTo>
                <a:lnTo>
                  <a:pt x="0" y="0"/>
                </a:lnTo>
                <a:lnTo>
                  <a:pt x="0" y="99822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3402" y="1493458"/>
            <a:ext cx="761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Cambria Math"/>
                <a:cs typeface="Cambria Math"/>
              </a:rPr>
              <a:t>𝐻</a:t>
            </a:r>
            <a:r>
              <a:rPr sz="2625" spc="82" baseline="28571" dirty="0">
                <a:latin typeface="Cambria Math"/>
                <a:cs typeface="Cambria Math"/>
              </a:rPr>
              <a:t>2</a:t>
            </a:r>
            <a:r>
              <a:rPr sz="2625" spc="465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4239" y="1714438"/>
            <a:ext cx="355600" cy="20320"/>
          </a:xfrm>
          <a:custGeom>
            <a:avLst/>
            <a:gdLst/>
            <a:ahLst/>
            <a:cxnLst/>
            <a:rect l="l" t="t" r="r" b="b"/>
            <a:pathLst>
              <a:path w="355600" h="20319">
                <a:moveTo>
                  <a:pt x="355091" y="0"/>
                </a:moveTo>
                <a:lnTo>
                  <a:pt x="0" y="0"/>
                </a:lnTo>
                <a:lnTo>
                  <a:pt x="0" y="19812"/>
                </a:lnTo>
                <a:lnTo>
                  <a:pt x="355091" y="19812"/>
                </a:lnTo>
                <a:lnTo>
                  <a:pt x="3550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72428" y="1263333"/>
            <a:ext cx="375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8𝜋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32283" y="1700222"/>
            <a:ext cx="21938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93775" algn="l"/>
              </a:tabLst>
            </a:pPr>
            <a:r>
              <a:rPr sz="2400" dirty="0">
                <a:latin typeface="Cambria Math"/>
                <a:cs typeface="Cambria Math"/>
              </a:rPr>
              <a:t>3</a:t>
            </a:r>
          </a:p>
        </p:txBody>
      </p:sp>
      <p:sp>
        <p:nvSpPr>
          <p:cNvPr id="11" name="object 11"/>
          <p:cNvSpPr/>
          <p:nvPr/>
        </p:nvSpPr>
        <p:spPr>
          <a:xfrm>
            <a:off x="2923684" y="1583119"/>
            <a:ext cx="2610485" cy="282575"/>
          </a:xfrm>
          <a:custGeom>
            <a:avLst/>
            <a:gdLst/>
            <a:ahLst/>
            <a:cxnLst/>
            <a:rect l="l" t="t" r="r" b="b"/>
            <a:pathLst>
              <a:path w="2610484" h="282575">
                <a:moveTo>
                  <a:pt x="2520315" y="0"/>
                </a:moveTo>
                <a:lnTo>
                  <a:pt x="2516378" y="11430"/>
                </a:lnTo>
                <a:lnTo>
                  <a:pt x="2532685" y="18577"/>
                </a:lnTo>
                <a:lnTo>
                  <a:pt x="2546730" y="28416"/>
                </a:lnTo>
                <a:lnTo>
                  <a:pt x="2575254" y="73908"/>
                </a:lnTo>
                <a:lnTo>
                  <a:pt x="2583549" y="115679"/>
                </a:lnTo>
                <a:lnTo>
                  <a:pt x="2584577" y="139826"/>
                </a:lnTo>
                <a:lnTo>
                  <a:pt x="2583531" y="164689"/>
                </a:lnTo>
                <a:lnTo>
                  <a:pt x="2575200" y="207603"/>
                </a:lnTo>
                <a:lnTo>
                  <a:pt x="2546778" y="253857"/>
                </a:lnTo>
                <a:lnTo>
                  <a:pt x="2516759" y="270890"/>
                </a:lnTo>
                <a:lnTo>
                  <a:pt x="2520315" y="282321"/>
                </a:lnTo>
                <a:lnTo>
                  <a:pt x="2558811" y="264302"/>
                </a:lnTo>
                <a:lnTo>
                  <a:pt x="2587116" y="233045"/>
                </a:lnTo>
                <a:lnTo>
                  <a:pt x="2604547" y="191135"/>
                </a:lnTo>
                <a:lnTo>
                  <a:pt x="2610358" y="141224"/>
                </a:lnTo>
                <a:lnTo>
                  <a:pt x="2608905" y="115341"/>
                </a:lnTo>
                <a:lnTo>
                  <a:pt x="2597284" y="69482"/>
                </a:lnTo>
                <a:lnTo>
                  <a:pt x="2574161" y="32146"/>
                </a:lnTo>
                <a:lnTo>
                  <a:pt x="2540771" y="7381"/>
                </a:lnTo>
                <a:lnTo>
                  <a:pt x="2520315" y="0"/>
                </a:lnTo>
                <a:close/>
              </a:path>
              <a:path w="2610484" h="282575">
                <a:moveTo>
                  <a:pt x="90043" y="0"/>
                </a:moveTo>
                <a:lnTo>
                  <a:pt x="51641" y="18097"/>
                </a:lnTo>
                <a:lnTo>
                  <a:pt x="23241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1"/>
                </a:lnTo>
                <a:lnTo>
                  <a:pt x="93599" y="270890"/>
                </a:lnTo>
                <a:lnTo>
                  <a:pt x="77529" y="263773"/>
                </a:lnTo>
                <a:lnTo>
                  <a:pt x="63627" y="253857"/>
                </a:lnTo>
                <a:lnTo>
                  <a:pt x="35157" y="207603"/>
                </a:lnTo>
                <a:lnTo>
                  <a:pt x="26826" y="164689"/>
                </a:lnTo>
                <a:lnTo>
                  <a:pt x="25781" y="139826"/>
                </a:lnTo>
                <a:lnTo>
                  <a:pt x="26826" y="115679"/>
                </a:lnTo>
                <a:lnTo>
                  <a:pt x="35157" y="73908"/>
                </a:lnTo>
                <a:lnTo>
                  <a:pt x="63738" y="28416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35878" y="1493458"/>
            <a:ext cx="3537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55650" algn="l"/>
                <a:tab pos="1087755" algn="l"/>
              </a:tabLst>
            </a:pPr>
            <a:r>
              <a:rPr sz="2400" dirty="0">
                <a:latin typeface="Cambria Math"/>
                <a:cs typeface="Cambria Math"/>
              </a:rPr>
              <a:t>=	𝐺	</a:t>
            </a:r>
            <a:r>
              <a:rPr sz="2400" spc="5" dirty="0">
                <a:latin typeface="Cambria Math"/>
                <a:cs typeface="Cambria Math"/>
              </a:rPr>
              <a:t>𝜌</a:t>
            </a:r>
            <a:r>
              <a:rPr sz="2625" spc="7" baseline="-15873" dirty="0">
                <a:latin typeface="Cambria Math"/>
                <a:cs typeface="Cambria Math"/>
              </a:rPr>
              <a:t>𝑘</a:t>
            </a:r>
            <a:r>
              <a:rPr sz="2625" spc="412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𝜌</a:t>
            </a:r>
            <a:r>
              <a:rPr sz="2625" baseline="-15873" dirty="0">
                <a:latin typeface="Cambria Math"/>
                <a:cs typeface="Cambria Math"/>
              </a:rPr>
              <a:t>𝑟</a:t>
            </a:r>
            <a:r>
              <a:rPr sz="2625" spc="419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spc="35" dirty="0">
                <a:latin typeface="Cambria Math"/>
                <a:cs typeface="Cambria Math"/>
              </a:rPr>
              <a:t>𝜌</a:t>
            </a:r>
            <a:r>
              <a:rPr sz="2625" spc="52" baseline="-15873" dirty="0">
                <a:latin typeface="Cambria Math"/>
                <a:cs typeface="Cambria Math"/>
              </a:rPr>
              <a:t>𝑚</a:t>
            </a:r>
            <a:r>
              <a:rPr sz="2625" spc="375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spc="25" dirty="0">
                <a:latin typeface="Cambria Math"/>
                <a:cs typeface="Cambria Math"/>
              </a:rPr>
              <a:t>𝜌</a:t>
            </a:r>
            <a:r>
              <a:rPr sz="2625" spc="37" baseline="-15873" dirty="0">
                <a:latin typeface="Cambria Math"/>
                <a:cs typeface="Cambria Math"/>
              </a:rPr>
              <a:t>Λ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88938" y="1942403"/>
            <a:ext cx="662940" cy="870585"/>
          </a:xfrm>
          <a:custGeom>
            <a:avLst/>
            <a:gdLst/>
            <a:ahLst/>
            <a:cxnLst/>
            <a:rect l="l" t="t" r="r" b="b"/>
            <a:pathLst>
              <a:path w="662939" h="870585">
                <a:moveTo>
                  <a:pt x="617427" y="60393"/>
                </a:moveTo>
                <a:lnTo>
                  <a:pt x="582571" y="75010"/>
                </a:lnTo>
                <a:lnTo>
                  <a:pt x="0" y="847470"/>
                </a:lnTo>
                <a:lnTo>
                  <a:pt x="30479" y="870457"/>
                </a:lnTo>
                <a:lnTo>
                  <a:pt x="612957" y="98003"/>
                </a:lnTo>
                <a:lnTo>
                  <a:pt x="617427" y="60393"/>
                </a:lnTo>
                <a:close/>
              </a:path>
              <a:path w="662939" h="870585">
                <a:moveTo>
                  <a:pt x="660710" y="18795"/>
                </a:moveTo>
                <a:lnTo>
                  <a:pt x="624966" y="18795"/>
                </a:lnTo>
                <a:lnTo>
                  <a:pt x="655447" y="41655"/>
                </a:lnTo>
                <a:lnTo>
                  <a:pt x="612957" y="98003"/>
                </a:lnTo>
                <a:lnTo>
                  <a:pt x="605663" y="159385"/>
                </a:lnTo>
                <a:lnTo>
                  <a:pt x="606317" y="166913"/>
                </a:lnTo>
                <a:lnTo>
                  <a:pt x="609663" y="173418"/>
                </a:lnTo>
                <a:lnTo>
                  <a:pt x="615199" y="178208"/>
                </a:lnTo>
                <a:lnTo>
                  <a:pt x="622426" y="180593"/>
                </a:lnTo>
                <a:lnTo>
                  <a:pt x="629953" y="179992"/>
                </a:lnTo>
                <a:lnTo>
                  <a:pt x="636444" y="176641"/>
                </a:lnTo>
                <a:lnTo>
                  <a:pt x="641197" y="171074"/>
                </a:lnTo>
                <a:lnTo>
                  <a:pt x="643508" y="163829"/>
                </a:lnTo>
                <a:lnTo>
                  <a:pt x="660710" y="18795"/>
                </a:lnTo>
                <a:close/>
              </a:path>
              <a:path w="662939" h="870585">
                <a:moveTo>
                  <a:pt x="662939" y="0"/>
                </a:moveTo>
                <a:lnTo>
                  <a:pt x="510793" y="63753"/>
                </a:lnTo>
                <a:lnTo>
                  <a:pt x="504563" y="68002"/>
                </a:lnTo>
                <a:lnTo>
                  <a:pt x="500570" y="74120"/>
                </a:lnTo>
                <a:lnTo>
                  <a:pt x="499149" y="81309"/>
                </a:lnTo>
                <a:lnTo>
                  <a:pt x="500633" y="88773"/>
                </a:lnTo>
                <a:lnTo>
                  <a:pt x="504880" y="95003"/>
                </a:lnTo>
                <a:lnTo>
                  <a:pt x="510984" y="98996"/>
                </a:lnTo>
                <a:lnTo>
                  <a:pt x="518136" y="100417"/>
                </a:lnTo>
                <a:lnTo>
                  <a:pt x="525526" y="98932"/>
                </a:lnTo>
                <a:lnTo>
                  <a:pt x="582571" y="75010"/>
                </a:lnTo>
                <a:lnTo>
                  <a:pt x="624966" y="18795"/>
                </a:lnTo>
                <a:lnTo>
                  <a:pt x="660710" y="18795"/>
                </a:lnTo>
                <a:lnTo>
                  <a:pt x="662939" y="0"/>
                </a:lnTo>
                <a:close/>
              </a:path>
              <a:path w="662939" h="870585">
                <a:moveTo>
                  <a:pt x="637159" y="27939"/>
                </a:moveTo>
                <a:lnTo>
                  <a:pt x="621283" y="27939"/>
                </a:lnTo>
                <a:lnTo>
                  <a:pt x="647573" y="47751"/>
                </a:lnTo>
                <a:lnTo>
                  <a:pt x="617427" y="60393"/>
                </a:lnTo>
                <a:lnTo>
                  <a:pt x="612957" y="98003"/>
                </a:lnTo>
                <a:lnTo>
                  <a:pt x="655447" y="41655"/>
                </a:lnTo>
                <a:lnTo>
                  <a:pt x="637159" y="27939"/>
                </a:lnTo>
                <a:close/>
              </a:path>
              <a:path w="662939" h="870585">
                <a:moveTo>
                  <a:pt x="624966" y="18795"/>
                </a:moveTo>
                <a:lnTo>
                  <a:pt x="582571" y="75010"/>
                </a:lnTo>
                <a:lnTo>
                  <a:pt x="617427" y="60393"/>
                </a:lnTo>
                <a:lnTo>
                  <a:pt x="621283" y="27939"/>
                </a:lnTo>
                <a:lnTo>
                  <a:pt x="637159" y="27939"/>
                </a:lnTo>
                <a:lnTo>
                  <a:pt x="624966" y="18795"/>
                </a:lnTo>
                <a:close/>
              </a:path>
              <a:path w="662939" h="870585">
                <a:moveTo>
                  <a:pt x="621283" y="27939"/>
                </a:moveTo>
                <a:lnTo>
                  <a:pt x="617427" y="60393"/>
                </a:lnTo>
                <a:lnTo>
                  <a:pt x="647573" y="47751"/>
                </a:lnTo>
                <a:lnTo>
                  <a:pt x="621283" y="27939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43246" y="2744546"/>
            <a:ext cx="2959100" cy="89535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400" spc="-10" dirty="0">
                <a:solidFill>
                  <a:srgbClr val="000099"/>
                </a:solidFill>
                <a:latin typeface="Calibri"/>
                <a:cs typeface="Calibri"/>
              </a:rPr>
              <a:t>Curvature</a:t>
            </a:r>
            <a:endParaRPr sz="2400" dirty="0">
              <a:latin typeface="Calibri"/>
              <a:cs typeface="Calibri"/>
            </a:endParaRPr>
          </a:p>
          <a:p>
            <a:pPr marL="698500">
              <a:lnSpc>
                <a:spcPct val="100000"/>
              </a:lnSpc>
              <a:spcBef>
                <a:spcPts val="545"/>
              </a:spcBef>
            </a:pPr>
            <a:r>
              <a:rPr sz="2400" spc="-10" dirty="0">
                <a:solidFill>
                  <a:srgbClr val="000099"/>
                </a:solidFill>
                <a:latin typeface="Calibri"/>
                <a:cs typeface="Calibri"/>
              </a:rPr>
              <a:t>Relativistic</a:t>
            </a:r>
            <a:r>
              <a:rPr sz="2400" spc="-90" dirty="0">
                <a:solidFill>
                  <a:srgbClr val="000099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0099"/>
                </a:solidFill>
                <a:latin typeface="Calibri"/>
                <a:cs typeface="Calibri"/>
              </a:rPr>
              <a:t>Matter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72961" y="1942403"/>
            <a:ext cx="675640" cy="1303020"/>
          </a:xfrm>
          <a:custGeom>
            <a:avLst/>
            <a:gdLst/>
            <a:ahLst/>
            <a:cxnLst/>
            <a:rect l="l" t="t" r="r" b="b"/>
            <a:pathLst>
              <a:path w="675640" h="1303020">
                <a:moveTo>
                  <a:pt x="630878" y="67670"/>
                </a:moveTo>
                <a:lnTo>
                  <a:pt x="599227" y="88359"/>
                </a:lnTo>
                <a:lnTo>
                  <a:pt x="0" y="1285366"/>
                </a:lnTo>
                <a:lnTo>
                  <a:pt x="34035" y="1302512"/>
                </a:lnTo>
                <a:lnTo>
                  <a:pt x="633309" y="105412"/>
                </a:lnTo>
                <a:lnTo>
                  <a:pt x="630878" y="67670"/>
                </a:lnTo>
                <a:close/>
              </a:path>
              <a:path w="675640" h="1303020">
                <a:moveTo>
                  <a:pt x="666335" y="25273"/>
                </a:moveTo>
                <a:lnTo>
                  <a:pt x="630808" y="25273"/>
                </a:lnTo>
                <a:lnTo>
                  <a:pt x="664845" y="42417"/>
                </a:lnTo>
                <a:lnTo>
                  <a:pt x="633309" y="105412"/>
                </a:lnTo>
                <a:lnTo>
                  <a:pt x="637285" y="167131"/>
                </a:lnTo>
                <a:lnTo>
                  <a:pt x="657478" y="184912"/>
                </a:lnTo>
                <a:lnTo>
                  <a:pt x="664811" y="182953"/>
                </a:lnTo>
                <a:lnTo>
                  <a:pt x="670607" y="178482"/>
                </a:lnTo>
                <a:lnTo>
                  <a:pt x="674284" y="172178"/>
                </a:lnTo>
                <a:lnTo>
                  <a:pt x="675258" y="164718"/>
                </a:lnTo>
                <a:lnTo>
                  <a:pt x="666335" y="25273"/>
                </a:lnTo>
                <a:close/>
              </a:path>
              <a:path w="675640" h="1303020">
                <a:moveTo>
                  <a:pt x="664717" y="0"/>
                </a:moveTo>
                <a:lnTo>
                  <a:pt x="526669" y="90297"/>
                </a:lnTo>
                <a:lnTo>
                  <a:pt x="521241" y="95583"/>
                </a:lnTo>
                <a:lnTo>
                  <a:pt x="518398" y="102298"/>
                </a:lnTo>
                <a:lnTo>
                  <a:pt x="518292" y="109585"/>
                </a:lnTo>
                <a:lnTo>
                  <a:pt x="521080" y="116586"/>
                </a:lnTo>
                <a:lnTo>
                  <a:pt x="526369" y="122013"/>
                </a:lnTo>
                <a:lnTo>
                  <a:pt x="533098" y="124856"/>
                </a:lnTo>
                <a:lnTo>
                  <a:pt x="540422" y="124962"/>
                </a:lnTo>
                <a:lnTo>
                  <a:pt x="547497" y="122174"/>
                </a:lnTo>
                <a:lnTo>
                  <a:pt x="599227" y="88359"/>
                </a:lnTo>
                <a:lnTo>
                  <a:pt x="630808" y="25273"/>
                </a:lnTo>
                <a:lnTo>
                  <a:pt x="666335" y="25273"/>
                </a:lnTo>
                <a:lnTo>
                  <a:pt x="664717" y="0"/>
                </a:lnTo>
                <a:close/>
              </a:path>
              <a:path w="675640" h="1303020">
                <a:moveTo>
                  <a:pt x="650222" y="35051"/>
                </a:moveTo>
                <a:lnTo>
                  <a:pt x="628776" y="35051"/>
                </a:lnTo>
                <a:lnTo>
                  <a:pt x="658240" y="49784"/>
                </a:lnTo>
                <a:lnTo>
                  <a:pt x="630878" y="67670"/>
                </a:lnTo>
                <a:lnTo>
                  <a:pt x="633309" y="105412"/>
                </a:lnTo>
                <a:lnTo>
                  <a:pt x="664845" y="42417"/>
                </a:lnTo>
                <a:lnTo>
                  <a:pt x="650222" y="35051"/>
                </a:lnTo>
                <a:close/>
              </a:path>
              <a:path w="675640" h="1303020">
                <a:moveTo>
                  <a:pt x="630808" y="25273"/>
                </a:moveTo>
                <a:lnTo>
                  <a:pt x="599227" y="88359"/>
                </a:lnTo>
                <a:lnTo>
                  <a:pt x="630878" y="67670"/>
                </a:lnTo>
                <a:lnTo>
                  <a:pt x="628776" y="35051"/>
                </a:lnTo>
                <a:lnTo>
                  <a:pt x="650222" y="35051"/>
                </a:lnTo>
                <a:lnTo>
                  <a:pt x="630808" y="25273"/>
                </a:lnTo>
                <a:close/>
              </a:path>
              <a:path w="675640" h="1303020">
                <a:moveTo>
                  <a:pt x="628776" y="35051"/>
                </a:moveTo>
                <a:lnTo>
                  <a:pt x="630878" y="67670"/>
                </a:lnTo>
                <a:lnTo>
                  <a:pt x="658240" y="49784"/>
                </a:lnTo>
                <a:lnTo>
                  <a:pt x="628776" y="35051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402346" y="2794064"/>
            <a:ext cx="298272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99"/>
                </a:solidFill>
                <a:latin typeface="Calibri"/>
                <a:cs typeface="Calibri"/>
              </a:rPr>
              <a:t>No</a:t>
            </a:r>
            <a:r>
              <a:rPr sz="2400" spc="-10" dirty="0">
                <a:solidFill>
                  <a:srgbClr val="000099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000099"/>
                </a:solidFill>
                <a:latin typeface="Calibri"/>
                <a:cs typeface="Calibri"/>
              </a:rPr>
              <a:t>-</a:t>
            </a:r>
            <a:r>
              <a:rPr sz="2400" spc="-35" dirty="0">
                <a:solidFill>
                  <a:srgbClr val="000099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99"/>
                </a:solidFill>
                <a:latin typeface="Calibri"/>
                <a:cs typeface="Calibri"/>
              </a:rPr>
              <a:t>el</a:t>
            </a:r>
            <a:r>
              <a:rPr sz="2400" spc="-20" dirty="0">
                <a:solidFill>
                  <a:srgbClr val="000099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000099"/>
                </a:solidFill>
                <a:latin typeface="Calibri"/>
                <a:cs typeface="Calibri"/>
              </a:rPr>
              <a:t>tivi</a:t>
            </a:r>
            <a:r>
              <a:rPr sz="2400" spc="-35" dirty="0">
                <a:solidFill>
                  <a:srgbClr val="000099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000099"/>
                </a:solidFill>
                <a:latin typeface="Calibri"/>
                <a:cs typeface="Calibri"/>
              </a:rPr>
              <a:t>tic  </a:t>
            </a:r>
            <a:r>
              <a:rPr sz="2400" spc="-15" dirty="0">
                <a:solidFill>
                  <a:srgbClr val="000099"/>
                </a:solidFill>
                <a:latin typeface="Calibri"/>
                <a:cs typeface="Calibri"/>
              </a:rPr>
              <a:t>Matter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83703" y="1866202"/>
            <a:ext cx="1750060" cy="1069975"/>
          </a:xfrm>
          <a:custGeom>
            <a:avLst/>
            <a:gdLst/>
            <a:ahLst/>
            <a:cxnLst/>
            <a:rect l="l" t="t" r="r" b="b"/>
            <a:pathLst>
              <a:path w="1750059" h="1069975">
                <a:moveTo>
                  <a:pt x="234772" y="1064260"/>
                </a:moveTo>
                <a:lnTo>
                  <a:pt x="97663" y="104521"/>
                </a:lnTo>
                <a:lnTo>
                  <a:pt x="136093" y="153035"/>
                </a:lnTo>
                <a:lnTo>
                  <a:pt x="141897" y="157924"/>
                </a:lnTo>
                <a:lnTo>
                  <a:pt x="148869" y="160134"/>
                </a:lnTo>
                <a:lnTo>
                  <a:pt x="156146" y="159562"/>
                </a:lnTo>
                <a:lnTo>
                  <a:pt x="162890" y="156083"/>
                </a:lnTo>
                <a:lnTo>
                  <a:pt x="167779" y="150355"/>
                </a:lnTo>
                <a:lnTo>
                  <a:pt x="170002" y="143421"/>
                </a:lnTo>
                <a:lnTo>
                  <a:pt x="169456" y="136156"/>
                </a:lnTo>
                <a:lnTo>
                  <a:pt x="166065" y="129413"/>
                </a:lnTo>
                <a:lnTo>
                  <a:pt x="91122" y="34798"/>
                </a:lnTo>
                <a:lnTo>
                  <a:pt x="63576" y="0"/>
                </a:lnTo>
                <a:lnTo>
                  <a:pt x="1473" y="152908"/>
                </a:lnTo>
                <a:lnTo>
                  <a:pt x="0" y="160299"/>
                </a:lnTo>
                <a:lnTo>
                  <a:pt x="1485" y="167436"/>
                </a:lnTo>
                <a:lnTo>
                  <a:pt x="5575" y="173520"/>
                </a:lnTo>
                <a:lnTo>
                  <a:pt x="11887" y="177673"/>
                </a:lnTo>
                <a:lnTo>
                  <a:pt x="19316" y="179070"/>
                </a:lnTo>
                <a:lnTo>
                  <a:pt x="26454" y="177571"/>
                </a:lnTo>
                <a:lnTo>
                  <a:pt x="32499" y="173507"/>
                </a:lnTo>
                <a:lnTo>
                  <a:pt x="36652" y="167259"/>
                </a:lnTo>
                <a:lnTo>
                  <a:pt x="60045" y="109791"/>
                </a:lnTo>
                <a:lnTo>
                  <a:pt x="197053" y="1069594"/>
                </a:lnTo>
                <a:lnTo>
                  <a:pt x="234772" y="1064260"/>
                </a:lnTo>
                <a:close/>
              </a:path>
              <a:path w="1750059" h="1069975">
                <a:moveTo>
                  <a:pt x="1749755" y="483489"/>
                </a:moveTo>
                <a:lnTo>
                  <a:pt x="1087742" y="44069"/>
                </a:lnTo>
                <a:lnTo>
                  <a:pt x="1149553" y="47625"/>
                </a:lnTo>
                <a:lnTo>
                  <a:pt x="1157058" y="46583"/>
                </a:lnTo>
                <a:lnTo>
                  <a:pt x="1163345" y="42862"/>
                </a:lnTo>
                <a:lnTo>
                  <a:pt x="1167739" y="37058"/>
                </a:lnTo>
                <a:lnTo>
                  <a:pt x="1169619" y="29718"/>
                </a:lnTo>
                <a:lnTo>
                  <a:pt x="1168565" y="22288"/>
                </a:lnTo>
                <a:lnTo>
                  <a:pt x="1164856" y="16027"/>
                </a:lnTo>
                <a:lnTo>
                  <a:pt x="1159040" y="11595"/>
                </a:lnTo>
                <a:lnTo>
                  <a:pt x="1151712" y="9652"/>
                </a:lnTo>
                <a:lnTo>
                  <a:pt x="1072642" y="5080"/>
                </a:lnTo>
                <a:lnTo>
                  <a:pt x="986993" y="127"/>
                </a:lnTo>
                <a:lnTo>
                  <a:pt x="1059764" y="148209"/>
                </a:lnTo>
                <a:lnTo>
                  <a:pt x="1064412" y="154190"/>
                </a:lnTo>
                <a:lnTo>
                  <a:pt x="1070762" y="157822"/>
                </a:lnTo>
                <a:lnTo>
                  <a:pt x="1077988" y="158800"/>
                </a:lnTo>
                <a:lnTo>
                  <a:pt x="1085291" y="156845"/>
                </a:lnTo>
                <a:lnTo>
                  <a:pt x="1091260" y="152222"/>
                </a:lnTo>
                <a:lnTo>
                  <a:pt x="1094905" y="145897"/>
                </a:lnTo>
                <a:lnTo>
                  <a:pt x="1095933" y="138671"/>
                </a:lnTo>
                <a:lnTo>
                  <a:pt x="1094054" y="131318"/>
                </a:lnTo>
                <a:lnTo>
                  <a:pt x="1066774" y="75895"/>
                </a:lnTo>
                <a:lnTo>
                  <a:pt x="1728673" y="515239"/>
                </a:lnTo>
                <a:lnTo>
                  <a:pt x="1749755" y="483489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02926" y="1963180"/>
            <a:ext cx="87058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99"/>
                </a:solidFill>
                <a:latin typeface="Calibri"/>
                <a:cs typeface="Calibri"/>
              </a:rPr>
              <a:t>Dark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000099"/>
                </a:solidFill>
                <a:latin typeface="Calibri"/>
                <a:cs typeface="Calibri"/>
              </a:rPr>
              <a:t>En</a:t>
            </a:r>
            <a:r>
              <a:rPr sz="2400" spc="5" dirty="0">
                <a:solidFill>
                  <a:srgbClr val="000099"/>
                </a:solidFill>
                <a:latin typeface="Calibri"/>
                <a:cs typeface="Calibri"/>
              </a:rPr>
              <a:t>e</a:t>
            </a:r>
            <a:r>
              <a:rPr sz="2400" spc="-35" dirty="0">
                <a:solidFill>
                  <a:srgbClr val="000099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99"/>
                </a:solidFill>
                <a:latin typeface="Calibri"/>
                <a:cs typeface="Calibri"/>
              </a:rPr>
              <a:t>gy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10851" y="343498"/>
            <a:ext cx="334645" cy="0"/>
          </a:xfrm>
          <a:custGeom>
            <a:avLst/>
            <a:gdLst/>
            <a:ahLst/>
            <a:cxnLst/>
            <a:rect l="l" t="t" r="r" b="b"/>
            <a:pathLst>
              <a:path w="334644">
                <a:moveTo>
                  <a:pt x="0" y="0"/>
                </a:moveTo>
                <a:lnTo>
                  <a:pt x="334079" y="0"/>
                </a:lnTo>
              </a:path>
            </a:pathLst>
          </a:custGeom>
          <a:ln w="148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72136" y="343498"/>
            <a:ext cx="1078230" cy="0"/>
          </a:xfrm>
          <a:custGeom>
            <a:avLst/>
            <a:gdLst/>
            <a:ahLst/>
            <a:cxnLst/>
            <a:rect l="l" t="t" r="r" b="b"/>
            <a:pathLst>
              <a:path w="1078229">
                <a:moveTo>
                  <a:pt x="0" y="0"/>
                </a:moveTo>
                <a:lnTo>
                  <a:pt x="1077951" y="0"/>
                </a:lnTo>
              </a:path>
            </a:pathLst>
          </a:custGeom>
          <a:ln w="148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650065" y="-115130"/>
            <a:ext cx="301625" cy="41655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2550" spc="-10" dirty="0">
                <a:latin typeface="Symbol"/>
                <a:cs typeface="Symbol"/>
              </a:rPr>
              <a:t></a:t>
            </a:r>
            <a:r>
              <a:rPr sz="2100" i="1" spc="-15" baseline="-23809" dirty="0">
                <a:latin typeface="Times New Roman"/>
                <a:cs typeface="Times New Roman"/>
              </a:rPr>
              <a:t>i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95871" y="309201"/>
            <a:ext cx="755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5" dirty="0"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04619" y="551014"/>
            <a:ext cx="105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5" dirty="0">
                <a:latin typeface="Times New Roman"/>
                <a:cs typeface="Times New Roman"/>
              </a:rPr>
              <a:t>c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57800" y="386765"/>
            <a:ext cx="108839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662940" algn="l"/>
              </a:tabLst>
            </a:pPr>
            <a:r>
              <a:rPr sz="2100" i="1" u="sng" baseline="-99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600" i="1" spc="52" baseline="-25462" dirty="0">
                <a:latin typeface="Times New Roman"/>
                <a:cs typeface="Times New Roman"/>
              </a:rPr>
              <a:t>H</a:t>
            </a:r>
            <a:r>
              <a:rPr sz="3600" i="1" spc="-345" baseline="-25462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2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01523" y="323870"/>
            <a:ext cx="1216025" cy="41655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  <a:tabLst>
                <a:tab pos="778510" algn="l"/>
              </a:tabLst>
            </a:pPr>
            <a:r>
              <a:rPr sz="2550" spc="-55" dirty="0">
                <a:latin typeface="Symbol"/>
                <a:cs typeface="Symbol"/>
              </a:rPr>
              <a:t></a:t>
            </a:r>
            <a:r>
              <a:rPr sz="2550" spc="-55" dirty="0">
                <a:latin typeface="Times New Roman"/>
                <a:cs typeface="Times New Roman"/>
              </a:rPr>
              <a:t>	</a:t>
            </a:r>
            <a:r>
              <a:rPr sz="3600" spc="30" baseline="1157" dirty="0">
                <a:latin typeface="Times New Roman"/>
                <a:cs typeface="Times New Roman"/>
              </a:rPr>
              <a:t>3</a:t>
            </a:r>
            <a:r>
              <a:rPr sz="3600" i="1" spc="30" baseline="1157" dirty="0">
                <a:latin typeface="Times New Roman"/>
                <a:cs typeface="Times New Roman"/>
              </a:rPr>
              <a:t>c</a:t>
            </a:r>
            <a:r>
              <a:rPr sz="2100" spc="30" baseline="45634" dirty="0">
                <a:latin typeface="Times New Roman"/>
                <a:cs typeface="Times New Roman"/>
              </a:rPr>
              <a:t>2</a:t>
            </a:r>
            <a:endParaRPr sz="2100" baseline="45634" dirty="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57800" y="653535"/>
            <a:ext cx="587375" cy="41655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400" spc="-145" dirty="0">
                <a:latin typeface="Times New Roman"/>
                <a:cs typeface="Times New Roman"/>
              </a:rPr>
              <a:t>8</a:t>
            </a:r>
            <a:r>
              <a:rPr sz="2550" spc="-55" dirty="0">
                <a:latin typeface="Symbol"/>
                <a:cs typeface="Symbol"/>
              </a:rPr>
              <a:t></a:t>
            </a:r>
            <a:r>
              <a:rPr sz="2550" spc="-395" dirty="0">
                <a:latin typeface="Times New Roman"/>
                <a:cs typeface="Times New Roman"/>
              </a:rPr>
              <a:t> </a:t>
            </a:r>
            <a:r>
              <a:rPr sz="2400" i="1" spc="35" dirty="0">
                <a:latin typeface="Times New Roman"/>
                <a:cs typeface="Times New Roman"/>
              </a:rPr>
              <a:t>G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15666" y="82665"/>
            <a:ext cx="1320165" cy="41655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5"/>
              </a:spcBef>
              <a:tabLst>
                <a:tab pos="448945" algn="l"/>
                <a:tab pos="1109980" algn="l"/>
              </a:tabLst>
            </a:pPr>
            <a:r>
              <a:rPr sz="2400" spc="40" dirty="0">
                <a:latin typeface="Symbol"/>
                <a:cs typeface="Symbol"/>
              </a:rPr>
              <a:t></a:t>
            </a:r>
            <a:r>
              <a:rPr sz="2400" spc="40" dirty="0">
                <a:latin typeface="Times New Roman"/>
                <a:cs typeface="Times New Roman"/>
              </a:rPr>
              <a:t>	</a:t>
            </a:r>
            <a:r>
              <a:rPr sz="2400" spc="25" dirty="0">
                <a:latin typeface="Symbol"/>
                <a:cs typeface="Symbol"/>
              </a:rPr>
              <a:t></a:t>
            </a:r>
            <a:r>
              <a:rPr sz="2400" spc="330" dirty="0">
                <a:latin typeface="Times New Roman"/>
                <a:cs typeface="Times New Roman"/>
              </a:rPr>
              <a:t> </a:t>
            </a:r>
            <a:r>
              <a:rPr sz="3825" spc="-15" baseline="33769" dirty="0">
                <a:latin typeface="Symbol"/>
                <a:cs typeface="Symbol"/>
              </a:rPr>
              <a:t></a:t>
            </a:r>
            <a:r>
              <a:rPr sz="2100" i="1" spc="-15" baseline="37698" dirty="0">
                <a:latin typeface="Times New Roman"/>
                <a:cs typeface="Times New Roman"/>
              </a:rPr>
              <a:t>i	</a:t>
            </a:r>
            <a:r>
              <a:rPr sz="2400" spc="25" dirty="0">
                <a:latin typeface="Symbol"/>
                <a:cs typeface="Symbol"/>
              </a:rPr>
              <a:t>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07226" y="274258"/>
            <a:ext cx="1456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99"/>
                </a:solidFill>
                <a:latin typeface="Calibri"/>
                <a:cs typeface="Calibri"/>
              </a:rPr>
              <a:t>Scale</a:t>
            </a:r>
            <a:r>
              <a:rPr sz="2400" spc="-85" dirty="0">
                <a:solidFill>
                  <a:srgbClr val="000099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0099"/>
                </a:solidFill>
                <a:latin typeface="Calibri"/>
                <a:cs typeface="Calibri"/>
              </a:rPr>
              <a:t>factor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427751" y="530416"/>
            <a:ext cx="1574800" cy="1335405"/>
          </a:xfrm>
          <a:custGeom>
            <a:avLst/>
            <a:gdLst/>
            <a:ahLst/>
            <a:cxnLst/>
            <a:rect l="l" t="t" r="r" b="b"/>
            <a:pathLst>
              <a:path w="1574800" h="1335405">
                <a:moveTo>
                  <a:pt x="72014" y="1167312"/>
                </a:moveTo>
                <a:lnTo>
                  <a:pt x="64944" y="1169130"/>
                </a:lnTo>
                <a:lnTo>
                  <a:pt x="59088" y="1173472"/>
                </a:lnTo>
                <a:lnTo>
                  <a:pt x="55244" y="1179956"/>
                </a:lnTo>
                <a:lnTo>
                  <a:pt x="0" y="1335404"/>
                </a:lnTo>
                <a:lnTo>
                  <a:pt x="55879" y="1325626"/>
                </a:lnTo>
                <a:lnTo>
                  <a:pt x="41275" y="1325626"/>
                </a:lnTo>
                <a:lnTo>
                  <a:pt x="16637" y="1296542"/>
                </a:lnTo>
                <a:lnTo>
                  <a:pt x="70335" y="1251135"/>
                </a:lnTo>
                <a:lnTo>
                  <a:pt x="91059" y="1192656"/>
                </a:lnTo>
                <a:lnTo>
                  <a:pt x="92146" y="1185187"/>
                </a:lnTo>
                <a:lnTo>
                  <a:pt x="90328" y="1178147"/>
                </a:lnTo>
                <a:lnTo>
                  <a:pt x="85986" y="1172297"/>
                </a:lnTo>
                <a:lnTo>
                  <a:pt x="79501" y="1168400"/>
                </a:lnTo>
                <a:lnTo>
                  <a:pt x="72014" y="1167312"/>
                </a:lnTo>
                <a:close/>
              </a:path>
              <a:path w="1574800" h="1335405">
                <a:moveTo>
                  <a:pt x="70335" y="1251135"/>
                </a:moveTo>
                <a:lnTo>
                  <a:pt x="16637" y="1296542"/>
                </a:lnTo>
                <a:lnTo>
                  <a:pt x="41275" y="1325626"/>
                </a:lnTo>
                <a:lnTo>
                  <a:pt x="51038" y="1317371"/>
                </a:lnTo>
                <a:lnTo>
                  <a:pt x="46862" y="1317371"/>
                </a:lnTo>
                <a:lnTo>
                  <a:pt x="25653" y="1292225"/>
                </a:lnTo>
                <a:lnTo>
                  <a:pt x="57770" y="1286590"/>
                </a:lnTo>
                <a:lnTo>
                  <a:pt x="70335" y="1251135"/>
                </a:lnTo>
                <a:close/>
              </a:path>
              <a:path w="1574800" h="1335405">
                <a:moveTo>
                  <a:pt x="155955" y="1269364"/>
                </a:moveTo>
                <a:lnTo>
                  <a:pt x="95210" y="1280022"/>
                </a:lnTo>
                <a:lnTo>
                  <a:pt x="41275" y="1325626"/>
                </a:lnTo>
                <a:lnTo>
                  <a:pt x="55879" y="1325626"/>
                </a:lnTo>
                <a:lnTo>
                  <a:pt x="162560" y="1306956"/>
                </a:lnTo>
                <a:lnTo>
                  <a:pt x="178053" y="1284859"/>
                </a:lnTo>
                <a:lnTo>
                  <a:pt x="175261" y="1277794"/>
                </a:lnTo>
                <a:lnTo>
                  <a:pt x="170195" y="1272540"/>
                </a:lnTo>
                <a:lnTo>
                  <a:pt x="163534" y="1269571"/>
                </a:lnTo>
                <a:lnTo>
                  <a:pt x="155955" y="1269364"/>
                </a:lnTo>
                <a:close/>
              </a:path>
              <a:path w="1574800" h="1335405">
                <a:moveTo>
                  <a:pt x="57770" y="1286590"/>
                </a:moveTo>
                <a:lnTo>
                  <a:pt x="25653" y="1292225"/>
                </a:lnTo>
                <a:lnTo>
                  <a:pt x="46862" y="1317371"/>
                </a:lnTo>
                <a:lnTo>
                  <a:pt x="57770" y="1286590"/>
                </a:lnTo>
                <a:close/>
              </a:path>
              <a:path w="1574800" h="1335405">
                <a:moveTo>
                  <a:pt x="95210" y="1280022"/>
                </a:moveTo>
                <a:lnTo>
                  <a:pt x="57770" y="1286590"/>
                </a:lnTo>
                <a:lnTo>
                  <a:pt x="46862" y="1317371"/>
                </a:lnTo>
                <a:lnTo>
                  <a:pt x="51038" y="1317371"/>
                </a:lnTo>
                <a:lnTo>
                  <a:pt x="95210" y="1280022"/>
                </a:lnTo>
                <a:close/>
              </a:path>
              <a:path w="1574800" h="1335405">
                <a:moveTo>
                  <a:pt x="1549907" y="0"/>
                </a:moveTo>
                <a:lnTo>
                  <a:pt x="70335" y="1251135"/>
                </a:lnTo>
                <a:lnTo>
                  <a:pt x="57770" y="1286590"/>
                </a:lnTo>
                <a:lnTo>
                  <a:pt x="95210" y="1280022"/>
                </a:lnTo>
                <a:lnTo>
                  <a:pt x="1574545" y="29210"/>
                </a:lnTo>
                <a:lnTo>
                  <a:pt x="1549907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02EBEE0-D3D6-4DDE-9600-1E30D4EE50CF}"/>
                  </a:ext>
                </a:extLst>
              </p:cNvPr>
              <p:cNvSpPr txBox="1"/>
              <p:nvPr/>
            </p:nvSpPr>
            <p:spPr>
              <a:xfrm>
                <a:off x="1206147" y="1219850"/>
                <a:ext cx="743730" cy="902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̇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02EBEE0-D3D6-4DDE-9600-1E30D4EE5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47" y="1219850"/>
                <a:ext cx="743730" cy="9028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object 8">
            <a:extLst>
              <a:ext uri="{FF2B5EF4-FFF2-40B4-BE49-F238E27FC236}">
                <a16:creationId xmlns:a16="http://schemas.microsoft.com/office/drawing/2014/main" id="{D7EA95F3-43EF-4805-BB81-EA41269E46B8}"/>
              </a:ext>
            </a:extLst>
          </p:cNvPr>
          <p:cNvGrpSpPr/>
          <p:nvPr/>
        </p:nvGrpSpPr>
        <p:grpSpPr>
          <a:xfrm>
            <a:off x="7165588" y="1124900"/>
            <a:ext cx="4779645" cy="1150643"/>
            <a:chOff x="3706177" y="1048321"/>
            <a:chExt cx="4779645" cy="1143635"/>
          </a:xfrm>
        </p:grpSpPr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766BB09A-A2B9-4BCF-B5E8-7D211BC15D0F}"/>
                </a:ext>
              </a:extLst>
            </p:cNvPr>
            <p:cNvSpPr/>
            <p:nvPr/>
          </p:nvSpPr>
          <p:spPr>
            <a:xfrm>
              <a:off x="3710940" y="1053083"/>
              <a:ext cx="4770120" cy="1134110"/>
            </a:xfrm>
            <a:custGeom>
              <a:avLst/>
              <a:gdLst/>
              <a:ahLst/>
              <a:cxnLst/>
              <a:rect l="l" t="t" r="r" b="b"/>
              <a:pathLst>
                <a:path w="4770120" h="1134110">
                  <a:moveTo>
                    <a:pt x="0" y="1133856"/>
                  </a:moveTo>
                  <a:lnTo>
                    <a:pt x="4770120" y="1133856"/>
                  </a:lnTo>
                  <a:lnTo>
                    <a:pt x="4770120" y="0"/>
                  </a:lnTo>
                  <a:lnTo>
                    <a:pt x="0" y="0"/>
                  </a:lnTo>
                  <a:lnTo>
                    <a:pt x="0" y="1133856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0">
              <a:extLst>
                <a:ext uri="{FF2B5EF4-FFF2-40B4-BE49-F238E27FC236}">
                  <a16:creationId xmlns:a16="http://schemas.microsoft.com/office/drawing/2014/main" id="{57DA6A55-BCC8-44E1-8654-C8BDE2A9CFD4}"/>
                </a:ext>
              </a:extLst>
            </p:cNvPr>
            <p:cNvSpPr/>
            <p:nvPr/>
          </p:nvSpPr>
          <p:spPr>
            <a:xfrm>
              <a:off x="4300601" y="1548002"/>
              <a:ext cx="173990" cy="22860"/>
            </a:xfrm>
            <a:custGeom>
              <a:avLst/>
              <a:gdLst/>
              <a:ahLst/>
              <a:cxnLst/>
              <a:rect l="l" t="t" r="r" b="b"/>
              <a:pathLst>
                <a:path w="173989" h="22859">
                  <a:moveTo>
                    <a:pt x="173736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73736" y="22860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11">
            <a:extLst>
              <a:ext uri="{FF2B5EF4-FFF2-40B4-BE49-F238E27FC236}">
                <a16:creationId xmlns:a16="http://schemas.microsoft.com/office/drawing/2014/main" id="{45AA4F8A-4BA5-4658-A10F-D5D8AF8C728D}"/>
              </a:ext>
            </a:extLst>
          </p:cNvPr>
          <p:cNvSpPr txBox="1"/>
          <p:nvPr/>
        </p:nvSpPr>
        <p:spPr>
          <a:xfrm>
            <a:off x="8031664" y="1369946"/>
            <a:ext cx="642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=</a:t>
            </a:r>
            <a:r>
              <a:rPr sz="2800" spc="8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−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5" name="object 12">
            <a:extLst>
              <a:ext uri="{FF2B5EF4-FFF2-40B4-BE49-F238E27FC236}">
                <a16:creationId xmlns:a16="http://schemas.microsoft.com/office/drawing/2014/main" id="{B07BF4FA-9B9A-41E4-8C2A-33CBC39648CB}"/>
              </a:ext>
            </a:extLst>
          </p:cNvPr>
          <p:cNvSpPr/>
          <p:nvPr/>
        </p:nvSpPr>
        <p:spPr>
          <a:xfrm>
            <a:off x="8720132" y="1624581"/>
            <a:ext cx="629920" cy="22860"/>
          </a:xfrm>
          <a:custGeom>
            <a:avLst/>
            <a:gdLst/>
            <a:ahLst/>
            <a:cxnLst/>
            <a:rect l="l" t="t" r="r" b="b"/>
            <a:pathLst>
              <a:path w="629920" h="22859">
                <a:moveTo>
                  <a:pt x="629412" y="0"/>
                </a:moveTo>
                <a:lnTo>
                  <a:pt x="0" y="0"/>
                </a:lnTo>
                <a:lnTo>
                  <a:pt x="0" y="22860"/>
                </a:lnTo>
                <a:lnTo>
                  <a:pt x="629412" y="22860"/>
                </a:lnTo>
                <a:lnTo>
                  <a:pt x="6294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3">
            <a:extLst>
              <a:ext uri="{FF2B5EF4-FFF2-40B4-BE49-F238E27FC236}">
                <a16:creationId xmlns:a16="http://schemas.microsoft.com/office/drawing/2014/main" id="{91272C03-AEB3-4DDC-A45E-2BBB77017D38}"/>
              </a:ext>
            </a:extLst>
          </p:cNvPr>
          <p:cNvSpPr txBox="1">
            <a:spLocks/>
          </p:cNvSpPr>
          <p:nvPr/>
        </p:nvSpPr>
        <p:spPr>
          <a:xfrm>
            <a:off x="8684774" y="1173066"/>
            <a:ext cx="76199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2800" b="0" i="0">
                <a:solidFill>
                  <a:srgbClr val="001F5F"/>
                </a:solidFill>
                <a:latin typeface="Verdana"/>
                <a:ea typeface="+mj-ea"/>
                <a:cs typeface="Verdana"/>
              </a:defRPr>
            </a:lvl1pPr>
          </a:lstStyle>
          <a:p>
            <a:pPr>
              <a:spcBef>
                <a:spcPts val="95"/>
              </a:spcBef>
              <a:tabLst>
                <a:tab pos="960119" algn="l"/>
              </a:tabLst>
            </a:pPr>
            <a:r>
              <a:rPr lang="el-GR" kern="0" spc="-5">
                <a:solidFill>
                  <a:srgbClr val="000000"/>
                </a:solidFill>
                <a:latin typeface="Cambria Math"/>
                <a:cs typeface="Cambria Math"/>
              </a:rPr>
              <a:t>4π</a:t>
            </a:r>
            <a:r>
              <a:rPr lang="en-US" kern="0" spc="-5">
                <a:solidFill>
                  <a:srgbClr val="000000"/>
                </a:solidFill>
                <a:latin typeface="Cambria Math"/>
                <a:cs typeface="Cambria Math"/>
              </a:rPr>
              <a:t>G</a:t>
            </a:r>
            <a:endParaRPr lang="en-US" kern="0" spc="-5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bject 14">
                <a:extLst>
                  <a:ext uri="{FF2B5EF4-FFF2-40B4-BE49-F238E27FC236}">
                    <a16:creationId xmlns:a16="http://schemas.microsoft.com/office/drawing/2014/main" id="{1DB1C771-D73A-4C6A-83A7-1FAE1FB6F580}"/>
                  </a:ext>
                </a:extLst>
              </p:cNvPr>
              <p:cNvSpPr txBox="1"/>
              <p:nvPr/>
            </p:nvSpPr>
            <p:spPr>
              <a:xfrm>
                <a:off x="7760393" y="1607690"/>
                <a:ext cx="1386840" cy="44307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95"/>
                  </a:spcBef>
                  <a:tabLst>
                    <a:tab pos="1176655" algn="l"/>
                  </a:tabLst>
                </a:pPr>
                <a14:m>
                  <m:oMath xmlns:m="http://schemas.openxmlformats.org/officeDocument/2006/math">
                    <m:r>
                      <a:rPr lang="zh-CN" altLang="en-US" sz="2800" b="0" i="1" spc="-5" smtClean="0">
                        <a:latin typeface="Cambria Math" panose="02040503050406030204" pitchFamily="18" charset="0"/>
                        <a:cs typeface="Cambria Math"/>
                      </a:rPr>
                      <m:t>𝑎</m:t>
                    </m:r>
                  </m:oMath>
                </a14:m>
                <a:r>
                  <a:rPr lang="en-US" altLang="zh-CN" sz="2800" spc="-5" dirty="0">
                    <a:latin typeface="Cambria Math"/>
                    <a:cs typeface="Cambria Math"/>
                  </a:rPr>
                  <a:t>	</a:t>
                </a:r>
                <a:r>
                  <a:rPr lang="en-US" sz="2800" spc="-5" dirty="0">
                    <a:latin typeface="Cambria Math"/>
                    <a:cs typeface="Cambria Math"/>
                  </a:rPr>
                  <a:t>3</a:t>
                </a:r>
                <a:endParaRPr sz="2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7" name="object 14">
                <a:extLst>
                  <a:ext uri="{FF2B5EF4-FFF2-40B4-BE49-F238E27FC236}">
                    <a16:creationId xmlns:a16="http://schemas.microsoft.com/office/drawing/2014/main" id="{1DB1C771-D73A-4C6A-83A7-1FAE1FB6F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393" y="1607690"/>
                <a:ext cx="1386840" cy="443070"/>
              </a:xfrm>
              <a:prstGeom prst="rect">
                <a:avLst/>
              </a:prstGeom>
              <a:blipFill>
                <a:blip r:embed="rId3"/>
                <a:stretch>
                  <a:fillRect t="-22222" r="-14474" b="-486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bject 15">
            <a:extLst>
              <a:ext uri="{FF2B5EF4-FFF2-40B4-BE49-F238E27FC236}">
                <a16:creationId xmlns:a16="http://schemas.microsoft.com/office/drawing/2014/main" id="{92028F6E-0D83-4C67-8071-43A941C9E878}"/>
              </a:ext>
            </a:extLst>
          </p:cNvPr>
          <p:cNvSpPr/>
          <p:nvPr/>
        </p:nvSpPr>
        <p:spPr>
          <a:xfrm>
            <a:off x="9438571" y="1471546"/>
            <a:ext cx="1911985" cy="328930"/>
          </a:xfrm>
          <a:custGeom>
            <a:avLst/>
            <a:gdLst/>
            <a:ahLst/>
            <a:cxnLst/>
            <a:rect l="l" t="t" r="r" b="b"/>
            <a:pathLst>
              <a:path w="1911984" h="328930">
                <a:moveTo>
                  <a:pt x="109601" y="13462"/>
                </a:moveTo>
                <a:lnTo>
                  <a:pt x="104902" y="0"/>
                </a:lnTo>
                <a:lnTo>
                  <a:pt x="81089" y="8674"/>
                </a:lnTo>
                <a:lnTo>
                  <a:pt x="60172" y="21170"/>
                </a:lnTo>
                <a:lnTo>
                  <a:pt x="27178" y="57658"/>
                </a:lnTo>
                <a:lnTo>
                  <a:pt x="6819" y="106603"/>
                </a:lnTo>
                <a:lnTo>
                  <a:pt x="0" y="164592"/>
                </a:lnTo>
                <a:lnTo>
                  <a:pt x="1689" y="194843"/>
                </a:lnTo>
                <a:lnTo>
                  <a:pt x="15214" y="248285"/>
                </a:lnTo>
                <a:lnTo>
                  <a:pt x="42062" y="291630"/>
                </a:lnTo>
                <a:lnTo>
                  <a:pt x="81013" y="320344"/>
                </a:lnTo>
                <a:lnTo>
                  <a:pt x="104902" y="328930"/>
                </a:lnTo>
                <a:lnTo>
                  <a:pt x="109093" y="315595"/>
                </a:lnTo>
                <a:lnTo>
                  <a:pt x="90373" y="307314"/>
                </a:lnTo>
                <a:lnTo>
                  <a:pt x="74206" y="295770"/>
                </a:lnTo>
                <a:lnTo>
                  <a:pt x="49530" y="262890"/>
                </a:lnTo>
                <a:lnTo>
                  <a:pt x="34950" y="218236"/>
                </a:lnTo>
                <a:lnTo>
                  <a:pt x="30099" y="162814"/>
                </a:lnTo>
                <a:lnTo>
                  <a:pt x="31305" y="134797"/>
                </a:lnTo>
                <a:lnTo>
                  <a:pt x="41021" y="86131"/>
                </a:lnTo>
                <a:lnTo>
                  <a:pt x="60629" y="47726"/>
                </a:lnTo>
                <a:lnTo>
                  <a:pt x="90639" y="21717"/>
                </a:lnTo>
                <a:lnTo>
                  <a:pt x="109601" y="13462"/>
                </a:lnTo>
                <a:close/>
              </a:path>
              <a:path w="1911984" h="328930">
                <a:moveTo>
                  <a:pt x="1240155" y="164592"/>
                </a:moveTo>
                <a:lnTo>
                  <a:pt x="1233385" y="106603"/>
                </a:lnTo>
                <a:lnTo>
                  <a:pt x="1213104" y="57658"/>
                </a:lnTo>
                <a:lnTo>
                  <a:pt x="1180033" y="21170"/>
                </a:lnTo>
                <a:lnTo>
                  <a:pt x="1135253" y="0"/>
                </a:lnTo>
                <a:lnTo>
                  <a:pt x="1130681" y="13462"/>
                </a:lnTo>
                <a:lnTo>
                  <a:pt x="1149654" y="21717"/>
                </a:lnTo>
                <a:lnTo>
                  <a:pt x="1165999" y="33121"/>
                </a:lnTo>
                <a:lnTo>
                  <a:pt x="1190752" y="65532"/>
                </a:lnTo>
                <a:lnTo>
                  <a:pt x="1205318" y="109220"/>
                </a:lnTo>
                <a:lnTo>
                  <a:pt x="1210183" y="162814"/>
                </a:lnTo>
                <a:lnTo>
                  <a:pt x="1208963" y="191871"/>
                </a:lnTo>
                <a:lnTo>
                  <a:pt x="1199248" y="241922"/>
                </a:lnTo>
                <a:lnTo>
                  <a:pt x="1179664" y="280974"/>
                </a:lnTo>
                <a:lnTo>
                  <a:pt x="1149896" y="307314"/>
                </a:lnTo>
                <a:lnTo>
                  <a:pt x="1131189" y="315595"/>
                </a:lnTo>
                <a:lnTo>
                  <a:pt x="1135253" y="328930"/>
                </a:lnTo>
                <a:lnTo>
                  <a:pt x="1180122" y="307898"/>
                </a:lnTo>
                <a:lnTo>
                  <a:pt x="1213104" y="271526"/>
                </a:lnTo>
                <a:lnTo>
                  <a:pt x="1233385" y="222732"/>
                </a:lnTo>
                <a:lnTo>
                  <a:pt x="1238453" y="194843"/>
                </a:lnTo>
                <a:lnTo>
                  <a:pt x="1240155" y="164592"/>
                </a:lnTo>
                <a:close/>
              </a:path>
              <a:path w="1911984" h="328930">
                <a:moveTo>
                  <a:pt x="1911972" y="153035"/>
                </a:moveTo>
                <a:lnTo>
                  <a:pt x="1695577" y="153035"/>
                </a:lnTo>
                <a:lnTo>
                  <a:pt x="1695577" y="175895"/>
                </a:lnTo>
                <a:lnTo>
                  <a:pt x="1911972" y="175895"/>
                </a:lnTo>
                <a:lnTo>
                  <a:pt x="1911972" y="153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6">
            <a:extLst>
              <a:ext uri="{FF2B5EF4-FFF2-40B4-BE49-F238E27FC236}">
                <a16:creationId xmlns:a16="http://schemas.microsoft.com/office/drawing/2014/main" id="{608ADC7C-28D4-4A64-AF52-BB5C83C8086A}"/>
              </a:ext>
            </a:extLst>
          </p:cNvPr>
          <p:cNvSpPr txBox="1"/>
          <p:nvPr/>
        </p:nvSpPr>
        <p:spPr>
          <a:xfrm>
            <a:off x="9556045" y="1101722"/>
            <a:ext cx="1807210" cy="957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78610">
              <a:lnSpc>
                <a:spcPts val="2735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Λ</a:t>
            </a:r>
            <a:endParaRPr sz="2800" dirty="0">
              <a:latin typeface="Cambria Math"/>
              <a:cs typeface="Cambria Math"/>
            </a:endParaRPr>
          </a:p>
          <a:p>
            <a:pPr>
              <a:lnSpc>
                <a:spcPts val="1989"/>
              </a:lnSpc>
              <a:tabLst>
                <a:tab pos="1234440" algn="l"/>
              </a:tabLst>
            </a:pPr>
            <a:r>
              <a:rPr sz="2800" spc="-5" dirty="0">
                <a:latin typeface="Cambria Math"/>
                <a:cs typeface="Cambria Math"/>
              </a:rPr>
              <a:t>ρ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+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3p	+</a:t>
            </a:r>
            <a:endParaRPr sz="2800" dirty="0">
              <a:latin typeface="Cambria Math"/>
              <a:cs typeface="Cambria Math"/>
            </a:endParaRPr>
          </a:p>
          <a:p>
            <a:pPr marL="1588135">
              <a:lnSpc>
                <a:spcPts val="2615"/>
              </a:lnSpc>
            </a:pPr>
            <a:r>
              <a:rPr sz="2800" spc="-5" dirty="0">
                <a:latin typeface="Cambria Math"/>
                <a:cs typeface="Cambria Math"/>
              </a:rPr>
              <a:t>3</a:t>
            </a:r>
            <a:endParaRPr sz="28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8EAD307-8BF0-4445-B1A4-95639E67C05C}"/>
                  </a:ext>
                </a:extLst>
              </p:cNvPr>
              <p:cNvSpPr txBox="1"/>
              <p:nvPr/>
            </p:nvSpPr>
            <p:spPr>
              <a:xfrm>
                <a:off x="7723031" y="1212212"/>
                <a:ext cx="2909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8EAD307-8BF0-4445-B1A4-95639E67C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031" y="1212212"/>
                <a:ext cx="29091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bject 2">
            <a:extLst>
              <a:ext uri="{FF2B5EF4-FFF2-40B4-BE49-F238E27FC236}">
                <a16:creationId xmlns:a16="http://schemas.microsoft.com/office/drawing/2014/main" id="{C510BB79-D5BC-4F06-9A2E-08AB02094E31}"/>
              </a:ext>
            </a:extLst>
          </p:cNvPr>
          <p:cNvSpPr txBox="1"/>
          <p:nvPr/>
        </p:nvSpPr>
        <p:spPr>
          <a:xfrm>
            <a:off x="1967102" y="3728814"/>
            <a:ext cx="43453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1F5F"/>
                </a:solidFill>
                <a:latin typeface="Arial"/>
                <a:cs typeface="Arial"/>
              </a:rPr>
              <a:t>Positive</a:t>
            </a:r>
            <a:r>
              <a:rPr sz="24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Arial"/>
                <a:cs typeface="Arial"/>
              </a:rPr>
              <a:t>acceleration</a:t>
            </a:r>
            <a:r>
              <a:rPr sz="2400" b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Arial"/>
                <a:cs typeface="Arial"/>
              </a:rPr>
              <a:t>requires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4" name="object 3">
            <a:extLst>
              <a:ext uri="{FF2B5EF4-FFF2-40B4-BE49-F238E27FC236}">
                <a16:creationId xmlns:a16="http://schemas.microsoft.com/office/drawing/2014/main" id="{B3B78A39-0AAF-43DA-8254-0924DBAAA0BF}"/>
              </a:ext>
            </a:extLst>
          </p:cNvPr>
          <p:cNvSpPr txBox="1"/>
          <p:nvPr/>
        </p:nvSpPr>
        <p:spPr>
          <a:xfrm>
            <a:off x="2106798" y="5062027"/>
            <a:ext cx="6734312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i="1" spc="-5" dirty="0">
                <a:solidFill>
                  <a:srgbClr val="001F5F"/>
                </a:solidFill>
                <a:latin typeface="Arial"/>
                <a:cs typeface="Arial"/>
              </a:rPr>
              <a:t>(</a:t>
            </a:r>
            <a:r>
              <a:rPr sz="2400" spc="-5" dirty="0">
                <a:solidFill>
                  <a:srgbClr val="001F5F"/>
                </a:solidFill>
                <a:latin typeface="Arial MT"/>
                <a:cs typeface="Arial MT"/>
              </a:rPr>
              <a:t>unlike</a:t>
            </a:r>
            <a:r>
              <a:rPr sz="24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Arial MT"/>
                <a:cs typeface="Arial MT"/>
              </a:rPr>
              <a:t>any</a:t>
            </a:r>
            <a:r>
              <a:rPr sz="24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Arial MT"/>
                <a:cs typeface="Arial MT"/>
              </a:rPr>
              <a:t>known</a:t>
            </a:r>
            <a:r>
              <a:rPr sz="2400" dirty="0">
                <a:solidFill>
                  <a:srgbClr val="001F5F"/>
                </a:solidFill>
                <a:latin typeface="Arial MT"/>
                <a:cs typeface="Arial MT"/>
              </a:rPr>
              <a:t> constituent</a:t>
            </a:r>
            <a:r>
              <a:rPr sz="24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1F5F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1F5F"/>
                </a:solidFill>
                <a:latin typeface="Arial MT"/>
                <a:cs typeface="Arial MT"/>
              </a:rPr>
              <a:t>the</a:t>
            </a:r>
            <a:r>
              <a:rPr lang="en-US" sz="24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lang="en-US" altLang="zh-CN" sz="2400" spc="-5" dirty="0">
                <a:solidFill>
                  <a:srgbClr val="001F5F"/>
                </a:solidFill>
                <a:latin typeface="Arial MT"/>
                <a:cs typeface="Arial MT"/>
              </a:rPr>
              <a:t>Universe)</a:t>
            </a:r>
            <a:r>
              <a:rPr lang="en-US" altLang="zh-CN" sz="2400" spc="-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lang="en-US" altLang="zh-CN" sz="2400" i="1" spc="-5" dirty="0">
                <a:solidFill>
                  <a:srgbClr val="001F5F"/>
                </a:solidFill>
                <a:latin typeface="Arial"/>
                <a:cs typeface="Arial"/>
              </a:rPr>
              <a:t>or</a:t>
            </a:r>
            <a:endParaRPr lang="en-US" altLang="zh-C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dirty="0">
              <a:latin typeface="Arial MT"/>
              <a:cs typeface="Arial MT"/>
            </a:endParaRPr>
          </a:p>
        </p:txBody>
      </p:sp>
      <p:sp>
        <p:nvSpPr>
          <p:cNvPr id="55" name="object 4">
            <a:extLst>
              <a:ext uri="{FF2B5EF4-FFF2-40B4-BE49-F238E27FC236}">
                <a16:creationId xmlns:a16="http://schemas.microsoft.com/office/drawing/2014/main" id="{E2E52592-BF3E-4A20-AA14-C39ABBE32814}"/>
              </a:ext>
            </a:extLst>
          </p:cNvPr>
          <p:cNvSpPr txBox="1"/>
          <p:nvPr/>
        </p:nvSpPr>
        <p:spPr>
          <a:xfrm>
            <a:off x="1967102" y="5558553"/>
            <a:ext cx="52006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0" indent="-190500">
              <a:lnSpc>
                <a:spcPct val="100000"/>
              </a:lnSpc>
              <a:spcBef>
                <a:spcPts val="100"/>
              </a:spcBef>
              <a:buClr>
                <a:srgbClr val="FF0000"/>
              </a:buClr>
              <a:buChar char="•"/>
              <a:tabLst>
                <a:tab pos="203200" algn="l"/>
                <a:tab pos="4917440" algn="l"/>
              </a:tabLst>
            </a:pPr>
            <a:r>
              <a:rPr sz="2400" spc="-5" dirty="0">
                <a:solidFill>
                  <a:srgbClr val="001F5F"/>
                </a:solidFill>
                <a:latin typeface="Arial MT"/>
                <a:cs typeface="Arial MT"/>
              </a:rPr>
              <a:t>a</a:t>
            </a:r>
            <a:r>
              <a:rPr sz="24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Arial MT"/>
                <a:cs typeface="Arial MT"/>
              </a:rPr>
              <a:t>no</a:t>
            </a:r>
            <a:r>
              <a:rPr sz="2400" spc="-10" dirty="0">
                <a:solidFill>
                  <a:srgbClr val="001F5F"/>
                </a:solidFill>
                <a:latin typeface="Arial MT"/>
                <a:cs typeface="Arial MT"/>
              </a:rPr>
              <a:t>n</a:t>
            </a:r>
            <a:r>
              <a:rPr sz="2400" dirty="0">
                <a:solidFill>
                  <a:srgbClr val="001F5F"/>
                </a:solidFill>
                <a:latin typeface="Arial MT"/>
                <a:cs typeface="Arial MT"/>
              </a:rPr>
              <a:t>-</a:t>
            </a:r>
            <a:r>
              <a:rPr sz="2400" spc="-5" dirty="0">
                <a:solidFill>
                  <a:srgbClr val="001F5F"/>
                </a:solidFill>
                <a:latin typeface="Arial MT"/>
                <a:cs typeface="Arial MT"/>
              </a:rPr>
              <a:t>zero</a:t>
            </a:r>
            <a:r>
              <a:rPr sz="24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Arial MT"/>
                <a:cs typeface="Arial MT"/>
              </a:rPr>
              <a:t>cosmolo</a:t>
            </a:r>
            <a:r>
              <a:rPr sz="2400" spc="-15" dirty="0">
                <a:solidFill>
                  <a:srgbClr val="001F5F"/>
                </a:solidFill>
                <a:latin typeface="Arial MT"/>
                <a:cs typeface="Arial MT"/>
              </a:rPr>
              <a:t>g</a:t>
            </a:r>
            <a:r>
              <a:rPr sz="2400" spc="-5" dirty="0">
                <a:solidFill>
                  <a:srgbClr val="001F5F"/>
                </a:solidFill>
                <a:latin typeface="Arial MT"/>
                <a:cs typeface="Arial MT"/>
              </a:rPr>
              <a:t>ic</a:t>
            </a:r>
            <a:r>
              <a:rPr sz="2400" spc="-15" dirty="0">
                <a:solidFill>
                  <a:srgbClr val="001F5F"/>
                </a:solidFill>
                <a:latin typeface="Arial MT"/>
                <a:cs typeface="Arial MT"/>
              </a:rPr>
              <a:t>a</a:t>
            </a:r>
            <a:r>
              <a:rPr sz="2400" spc="-5" dirty="0">
                <a:solidFill>
                  <a:srgbClr val="001F5F"/>
                </a:solidFill>
                <a:latin typeface="Arial MT"/>
                <a:cs typeface="Arial MT"/>
              </a:rPr>
              <a:t>l</a:t>
            </a:r>
            <a:r>
              <a:rPr sz="2400" spc="3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1F5F"/>
                </a:solidFill>
                <a:latin typeface="Arial MT"/>
                <a:cs typeface="Arial MT"/>
              </a:rPr>
              <a:t>constant	</a:t>
            </a:r>
            <a:r>
              <a:rPr sz="2400" i="1" spc="-10" dirty="0">
                <a:solidFill>
                  <a:srgbClr val="001F5F"/>
                </a:solidFill>
                <a:latin typeface="Arial"/>
                <a:cs typeface="Arial"/>
              </a:rPr>
              <a:t>or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Font typeface="Arial MT"/>
              <a:buChar char="•"/>
            </a:pPr>
            <a:endParaRPr sz="2500" dirty="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buClr>
                <a:srgbClr val="FF0000"/>
              </a:buClr>
              <a:buChar char="•"/>
              <a:tabLst>
                <a:tab pos="203200" algn="l"/>
              </a:tabLst>
            </a:pPr>
            <a:r>
              <a:rPr sz="2400" spc="-5" dirty="0">
                <a:solidFill>
                  <a:srgbClr val="001F5F"/>
                </a:solidFill>
                <a:latin typeface="Arial MT"/>
                <a:cs typeface="Arial MT"/>
              </a:rPr>
              <a:t>an</a:t>
            </a:r>
            <a:r>
              <a:rPr sz="24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Arial MT"/>
                <a:cs typeface="Arial MT"/>
              </a:rPr>
              <a:t>alteration</a:t>
            </a:r>
            <a:r>
              <a:rPr sz="24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1F5F"/>
                </a:solidFill>
                <a:latin typeface="Arial MT"/>
                <a:cs typeface="Arial MT"/>
              </a:rPr>
              <a:t>to</a:t>
            </a:r>
            <a:r>
              <a:rPr sz="2400" spc="-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Arial MT"/>
                <a:cs typeface="Arial MT"/>
              </a:rPr>
              <a:t>General</a:t>
            </a:r>
            <a:r>
              <a:rPr sz="24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Arial MT"/>
                <a:cs typeface="Arial MT"/>
              </a:rPr>
              <a:t>Relativity.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56" name="object 5">
            <a:extLst>
              <a:ext uri="{FF2B5EF4-FFF2-40B4-BE49-F238E27FC236}">
                <a16:creationId xmlns:a16="http://schemas.microsoft.com/office/drawing/2014/main" id="{04519E88-1B12-4CEF-BA12-87C952FAABD9}"/>
              </a:ext>
            </a:extLst>
          </p:cNvPr>
          <p:cNvSpPr/>
          <p:nvPr/>
        </p:nvSpPr>
        <p:spPr>
          <a:xfrm>
            <a:off x="2300732" y="4479181"/>
            <a:ext cx="2133600" cy="411480"/>
          </a:xfrm>
          <a:custGeom>
            <a:avLst/>
            <a:gdLst/>
            <a:ahLst/>
            <a:cxnLst/>
            <a:rect l="l" t="t" r="r" b="b"/>
            <a:pathLst>
              <a:path w="2133600" h="411479">
                <a:moveTo>
                  <a:pt x="2133600" y="0"/>
                </a:moveTo>
                <a:lnTo>
                  <a:pt x="0" y="0"/>
                </a:lnTo>
                <a:lnTo>
                  <a:pt x="0" y="411479"/>
                </a:lnTo>
                <a:lnTo>
                  <a:pt x="2133600" y="411479"/>
                </a:lnTo>
                <a:lnTo>
                  <a:pt x="2133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6">
            <a:extLst>
              <a:ext uri="{FF2B5EF4-FFF2-40B4-BE49-F238E27FC236}">
                <a16:creationId xmlns:a16="http://schemas.microsoft.com/office/drawing/2014/main" id="{24B2341C-50D1-4153-A3E5-F2E56E564C09}"/>
              </a:ext>
            </a:extLst>
          </p:cNvPr>
          <p:cNvSpPr txBox="1"/>
          <p:nvPr/>
        </p:nvSpPr>
        <p:spPr>
          <a:xfrm>
            <a:off x="1967102" y="4424241"/>
            <a:ext cx="2695830" cy="4045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4810" indent="-372745">
              <a:lnSpc>
                <a:spcPct val="100000"/>
              </a:lnSpc>
              <a:spcBef>
                <a:spcPts val="95"/>
              </a:spcBef>
              <a:buClr>
                <a:srgbClr val="FF0000"/>
              </a:buClr>
              <a:buFont typeface="Arial MT"/>
              <a:buChar char="•"/>
              <a:tabLst>
                <a:tab pos="384810" algn="l"/>
                <a:tab pos="385445" algn="l"/>
              </a:tabLst>
            </a:pPr>
            <a:r>
              <a:rPr sz="2400" i="1" spc="30" dirty="0">
                <a:latin typeface="Times New Roman"/>
                <a:cs typeface="Times New Roman"/>
              </a:rPr>
              <a:t>w</a:t>
            </a:r>
            <a:r>
              <a:rPr sz="2400" i="1" spc="-120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Symbol"/>
                <a:cs typeface="Symbol"/>
              </a:rPr>
              <a:t></a:t>
            </a:r>
            <a:r>
              <a:rPr sz="2400" spc="254" dirty="0">
                <a:latin typeface="Times New Roman"/>
                <a:cs typeface="Times New Roman"/>
              </a:rPr>
              <a:t> </a:t>
            </a:r>
            <a:r>
              <a:rPr sz="2400" i="1" spc="20" dirty="0">
                <a:latin typeface="Times New Roman"/>
                <a:cs typeface="Times New Roman"/>
              </a:rPr>
              <a:t>p</a:t>
            </a:r>
            <a:r>
              <a:rPr sz="2400" i="1" spc="-20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/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550" spc="-60" dirty="0">
                <a:latin typeface="Symbol"/>
                <a:cs typeface="Symbol"/>
              </a:rPr>
              <a:t></a:t>
            </a:r>
            <a:r>
              <a:rPr sz="2550" spc="60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Symbol"/>
                <a:cs typeface="Symbol"/>
              </a:rPr>
              <a:t>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Symbol"/>
                <a:cs typeface="Symbol"/>
              </a:rPr>
              <a:t></a:t>
            </a:r>
            <a:r>
              <a:rPr sz="2400" spc="150" dirty="0">
                <a:latin typeface="Times New Roman"/>
                <a:cs typeface="Times New Roman"/>
              </a:rPr>
              <a:t>1</a:t>
            </a:r>
            <a:r>
              <a:rPr sz="2400" spc="10" dirty="0">
                <a:latin typeface="Times New Roman"/>
                <a:cs typeface="Times New Roman"/>
              </a:rPr>
              <a:t>/</a:t>
            </a:r>
            <a:r>
              <a:rPr sz="2400" spc="-265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3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58" name="object 7">
            <a:extLst>
              <a:ext uri="{FF2B5EF4-FFF2-40B4-BE49-F238E27FC236}">
                <a16:creationId xmlns:a16="http://schemas.microsoft.com/office/drawing/2014/main" id="{1BC894D9-A590-438B-BFA8-140C47E991D5}"/>
              </a:ext>
            </a:extLst>
          </p:cNvPr>
          <p:cNvSpPr/>
          <p:nvPr/>
        </p:nvSpPr>
        <p:spPr>
          <a:xfrm>
            <a:off x="2296159" y="4474608"/>
            <a:ext cx="2138173" cy="421005"/>
          </a:xfrm>
          <a:custGeom>
            <a:avLst/>
            <a:gdLst/>
            <a:ahLst/>
            <a:cxnLst/>
            <a:rect l="l" t="t" r="r" b="b"/>
            <a:pathLst>
              <a:path w="2143125" h="421004">
                <a:moveTo>
                  <a:pt x="0" y="420624"/>
                </a:moveTo>
                <a:lnTo>
                  <a:pt x="2142744" y="420624"/>
                </a:lnTo>
                <a:lnTo>
                  <a:pt x="2142744" y="0"/>
                </a:lnTo>
                <a:lnTo>
                  <a:pt x="0" y="0"/>
                </a:lnTo>
                <a:lnTo>
                  <a:pt x="0" y="420624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25547" y="1102411"/>
            <a:ext cx="4625975" cy="5043805"/>
            <a:chOff x="3925547" y="1102411"/>
            <a:chExt cx="4625975" cy="5043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5547" y="1102411"/>
              <a:ext cx="4625616" cy="504330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4399" y="2743199"/>
              <a:ext cx="1295400" cy="13716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19827" y="2738627"/>
              <a:ext cx="1304925" cy="1381125"/>
            </a:xfrm>
            <a:custGeom>
              <a:avLst/>
              <a:gdLst/>
              <a:ahLst/>
              <a:cxnLst/>
              <a:rect l="l" t="t" r="r" b="b"/>
              <a:pathLst>
                <a:path w="1304925" h="1381125">
                  <a:moveTo>
                    <a:pt x="0" y="1380744"/>
                  </a:moveTo>
                  <a:lnTo>
                    <a:pt x="1304544" y="1380744"/>
                  </a:lnTo>
                  <a:lnTo>
                    <a:pt x="1304544" y="0"/>
                  </a:lnTo>
                  <a:lnTo>
                    <a:pt x="0" y="0"/>
                  </a:lnTo>
                  <a:lnTo>
                    <a:pt x="0" y="13807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00600" y="31241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75"/>
                  </a:lnTo>
                  <a:lnTo>
                    <a:pt x="12250" y="251751"/>
                  </a:lnTo>
                  <a:lnTo>
                    <a:pt x="26949" y="209436"/>
                  </a:lnTo>
                  <a:lnTo>
                    <a:pt x="46820" y="169841"/>
                  </a:lnTo>
                  <a:lnTo>
                    <a:pt x="71454" y="133373"/>
                  </a:lnTo>
                  <a:lnTo>
                    <a:pt x="100441" y="100441"/>
                  </a:lnTo>
                  <a:lnTo>
                    <a:pt x="133373" y="71454"/>
                  </a:lnTo>
                  <a:lnTo>
                    <a:pt x="169841" y="46820"/>
                  </a:lnTo>
                  <a:lnTo>
                    <a:pt x="209436" y="26949"/>
                  </a:lnTo>
                  <a:lnTo>
                    <a:pt x="251751" y="12250"/>
                  </a:lnTo>
                  <a:lnTo>
                    <a:pt x="296375" y="3130"/>
                  </a:lnTo>
                  <a:lnTo>
                    <a:pt x="342900" y="0"/>
                  </a:lnTo>
                  <a:lnTo>
                    <a:pt x="389424" y="3130"/>
                  </a:lnTo>
                  <a:lnTo>
                    <a:pt x="434048" y="12250"/>
                  </a:lnTo>
                  <a:lnTo>
                    <a:pt x="476363" y="26949"/>
                  </a:lnTo>
                  <a:lnTo>
                    <a:pt x="515958" y="46820"/>
                  </a:lnTo>
                  <a:lnTo>
                    <a:pt x="552426" y="71454"/>
                  </a:lnTo>
                  <a:lnTo>
                    <a:pt x="585358" y="100441"/>
                  </a:lnTo>
                  <a:lnTo>
                    <a:pt x="614345" y="133373"/>
                  </a:lnTo>
                  <a:lnTo>
                    <a:pt x="638979" y="169841"/>
                  </a:lnTo>
                  <a:lnTo>
                    <a:pt x="658850" y="209436"/>
                  </a:lnTo>
                  <a:lnTo>
                    <a:pt x="673549" y="251751"/>
                  </a:lnTo>
                  <a:lnTo>
                    <a:pt x="682669" y="296375"/>
                  </a:lnTo>
                  <a:lnTo>
                    <a:pt x="685800" y="342900"/>
                  </a:lnTo>
                  <a:lnTo>
                    <a:pt x="682669" y="389424"/>
                  </a:lnTo>
                  <a:lnTo>
                    <a:pt x="673549" y="434048"/>
                  </a:lnTo>
                  <a:lnTo>
                    <a:pt x="658850" y="476363"/>
                  </a:lnTo>
                  <a:lnTo>
                    <a:pt x="638979" y="515958"/>
                  </a:lnTo>
                  <a:lnTo>
                    <a:pt x="614345" y="552426"/>
                  </a:lnTo>
                  <a:lnTo>
                    <a:pt x="585358" y="585358"/>
                  </a:lnTo>
                  <a:lnTo>
                    <a:pt x="552426" y="614345"/>
                  </a:lnTo>
                  <a:lnTo>
                    <a:pt x="515958" y="638979"/>
                  </a:lnTo>
                  <a:lnTo>
                    <a:pt x="476363" y="658850"/>
                  </a:lnTo>
                  <a:lnTo>
                    <a:pt x="434048" y="673549"/>
                  </a:lnTo>
                  <a:lnTo>
                    <a:pt x="389424" y="682669"/>
                  </a:lnTo>
                  <a:lnTo>
                    <a:pt x="342900" y="685800"/>
                  </a:lnTo>
                  <a:lnTo>
                    <a:pt x="296375" y="682669"/>
                  </a:lnTo>
                  <a:lnTo>
                    <a:pt x="251751" y="673549"/>
                  </a:lnTo>
                  <a:lnTo>
                    <a:pt x="209436" y="658850"/>
                  </a:lnTo>
                  <a:lnTo>
                    <a:pt x="169841" y="638979"/>
                  </a:lnTo>
                  <a:lnTo>
                    <a:pt x="133373" y="614345"/>
                  </a:lnTo>
                  <a:lnTo>
                    <a:pt x="100441" y="585358"/>
                  </a:lnTo>
                  <a:lnTo>
                    <a:pt x="71454" y="552426"/>
                  </a:lnTo>
                  <a:lnTo>
                    <a:pt x="46820" y="515958"/>
                  </a:lnTo>
                  <a:lnTo>
                    <a:pt x="26949" y="476363"/>
                  </a:lnTo>
                  <a:lnTo>
                    <a:pt x="12250" y="434048"/>
                  </a:lnTo>
                  <a:lnTo>
                    <a:pt x="3130" y="389424"/>
                  </a:lnTo>
                  <a:lnTo>
                    <a:pt x="0" y="342900"/>
                  </a:lnTo>
                  <a:close/>
                </a:path>
              </a:pathLst>
            </a:custGeom>
            <a:ln w="9144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25161" y="4115561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>
                  <a:moveTo>
                    <a:pt x="0" y="0"/>
                  </a:moveTo>
                  <a:lnTo>
                    <a:pt x="3352799" y="0"/>
                  </a:lnTo>
                </a:path>
              </a:pathLst>
            </a:custGeom>
            <a:ln w="38100">
              <a:solidFill>
                <a:srgbClr val="CC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Cosmic</a:t>
            </a:r>
            <a:r>
              <a:rPr spc="-25" dirty="0"/>
              <a:t> </a:t>
            </a:r>
            <a:r>
              <a:rPr spc="-10" dirty="0"/>
              <a:t>acceleration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36394" y="641350"/>
            <a:ext cx="7609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1F5F"/>
                </a:solidFill>
                <a:latin typeface="Verdana"/>
                <a:cs typeface="Verdana"/>
              </a:rPr>
              <a:t>Accelerating</a:t>
            </a:r>
            <a:r>
              <a:rPr sz="2400" spc="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001F5F"/>
                </a:solidFill>
                <a:latin typeface="Verdana"/>
                <a:cs typeface="Verdana"/>
              </a:rPr>
              <a:t>matter</a:t>
            </a:r>
            <a:r>
              <a:rPr sz="2400" spc="-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Verdana"/>
                <a:cs typeface="Verdana"/>
              </a:rPr>
              <a:t>is</a:t>
            </a:r>
            <a:r>
              <a:rPr sz="2400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Verdana"/>
                <a:cs typeface="Verdana"/>
              </a:rPr>
              <a:t>required</a:t>
            </a:r>
            <a:r>
              <a:rPr sz="24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Verdana"/>
                <a:cs typeface="Verdana"/>
              </a:rPr>
              <a:t>to</a:t>
            </a:r>
            <a:r>
              <a:rPr sz="24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Verdana"/>
                <a:cs typeface="Verdana"/>
              </a:rPr>
              <a:t>fit</a:t>
            </a:r>
            <a:r>
              <a:rPr sz="2400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Verdana"/>
                <a:cs typeface="Verdana"/>
              </a:rPr>
              <a:t>current</a:t>
            </a:r>
            <a:r>
              <a:rPr sz="24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Verdana"/>
                <a:cs typeface="Verdana"/>
              </a:rPr>
              <a:t>data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76800" y="4419600"/>
            <a:ext cx="685800" cy="367665"/>
          </a:xfrm>
          <a:prstGeom prst="rect">
            <a:avLst/>
          </a:prstGeom>
          <a:solidFill>
            <a:srgbClr val="339966"/>
          </a:solidFill>
        </p:spPr>
        <p:txBody>
          <a:bodyPr vert="horz" wrap="square" lIns="0" tIns="406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BAO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34200" y="1447800"/>
            <a:ext cx="2895600" cy="631190"/>
          </a:xfrm>
          <a:custGeom>
            <a:avLst/>
            <a:gdLst/>
            <a:ahLst/>
            <a:cxnLst/>
            <a:rect l="l" t="t" r="r" b="b"/>
            <a:pathLst>
              <a:path w="2895600" h="631189">
                <a:moveTo>
                  <a:pt x="2895600" y="0"/>
                </a:moveTo>
                <a:lnTo>
                  <a:pt x="0" y="0"/>
                </a:lnTo>
                <a:lnTo>
                  <a:pt x="0" y="630936"/>
                </a:lnTo>
                <a:lnTo>
                  <a:pt x="2895600" y="630936"/>
                </a:lnTo>
                <a:lnTo>
                  <a:pt x="2895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13829" y="1474977"/>
            <a:ext cx="22371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Arial"/>
                <a:cs typeface="Arial"/>
              </a:rPr>
              <a:t>Suzuki,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et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al.,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Ap.J..</a:t>
            </a:r>
            <a:r>
              <a:rPr sz="1400" b="1" spc="-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(2012)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724400" y="2712720"/>
            <a:ext cx="3965575" cy="1402080"/>
            <a:chOff x="4724400" y="2712720"/>
            <a:chExt cx="3965575" cy="140208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4400" y="2712720"/>
              <a:ext cx="1284731" cy="140207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372862" y="3029839"/>
              <a:ext cx="3317240" cy="443865"/>
            </a:xfrm>
            <a:custGeom>
              <a:avLst/>
              <a:gdLst/>
              <a:ahLst/>
              <a:cxnLst/>
              <a:rect l="l" t="t" r="r" b="b"/>
              <a:pathLst>
                <a:path w="3317240" h="443864">
                  <a:moveTo>
                    <a:pt x="107061" y="330073"/>
                  </a:moveTo>
                  <a:lnTo>
                    <a:pt x="0" y="399923"/>
                  </a:lnTo>
                  <a:lnTo>
                    <a:pt x="120014" y="443611"/>
                  </a:lnTo>
                  <a:lnTo>
                    <a:pt x="115943" y="407924"/>
                  </a:lnTo>
                  <a:lnTo>
                    <a:pt x="96774" y="407924"/>
                  </a:lnTo>
                  <a:lnTo>
                    <a:pt x="92455" y="370077"/>
                  </a:lnTo>
                  <a:lnTo>
                    <a:pt x="111377" y="367903"/>
                  </a:lnTo>
                  <a:lnTo>
                    <a:pt x="107061" y="330073"/>
                  </a:lnTo>
                  <a:close/>
                </a:path>
                <a:path w="3317240" h="443864">
                  <a:moveTo>
                    <a:pt x="111377" y="367903"/>
                  </a:moveTo>
                  <a:lnTo>
                    <a:pt x="92455" y="370077"/>
                  </a:lnTo>
                  <a:lnTo>
                    <a:pt x="96774" y="407924"/>
                  </a:lnTo>
                  <a:lnTo>
                    <a:pt x="115695" y="405749"/>
                  </a:lnTo>
                  <a:lnTo>
                    <a:pt x="111377" y="367903"/>
                  </a:lnTo>
                  <a:close/>
                </a:path>
                <a:path w="3317240" h="443864">
                  <a:moveTo>
                    <a:pt x="115695" y="405749"/>
                  </a:moveTo>
                  <a:lnTo>
                    <a:pt x="96774" y="407924"/>
                  </a:lnTo>
                  <a:lnTo>
                    <a:pt x="115943" y="407924"/>
                  </a:lnTo>
                  <a:lnTo>
                    <a:pt x="115695" y="405749"/>
                  </a:lnTo>
                  <a:close/>
                </a:path>
                <a:path w="3317240" h="443864">
                  <a:moveTo>
                    <a:pt x="3312541" y="0"/>
                  </a:moveTo>
                  <a:lnTo>
                    <a:pt x="111377" y="367903"/>
                  </a:lnTo>
                  <a:lnTo>
                    <a:pt x="115695" y="405749"/>
                  </a:lnTo>
                  <a:lnTo>
                    <a:pt x="3316859" y="37846"/>
                  </a:lnTo>
                  <a:lnTo>
                    <a:pt x="3312541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14900" y="3200400"/>
              <a:ext cx="419100" cy="459105"/>
            </a:xfrm>
            <a:custGeom>
              <a:avLst/>
              <a:gdLst/>
              <a:ahLst/>
              <a:cxnLst/>
              <a:rect l="l" t="t" r="r" b="b"/>
              <a:pathLst>
                <a:path w="419100" h="459104">
                  <a:moveTo>
                    <a:pt x="0" y="229362"/>
                  </a:moveTo>
                  <a:lnTo>
                    <a:pt x="4258" y="183153"/>
                  </a:lnTo>
                  <a:lnTo>
                    <a:pt x="16472" y="140106"/>
                  </a:lnTo>
                  <a:lnTo>
                    <a:pt x="35796" y="101147"/>
                  </a:lnTo>
                  <a:lnTo>
                    <a:pt x="61388" y="67198"/>
                  </a:lnTo>
                  <a:lnTo>
                    <a:pt x="92403" y="39185"/>
                  </a:lnTo>
                  <a:lnTo>
                    <a:pt x="127998" y="18032"/>
                  </a:lnTo>
                  <a:lnTo>
                    <a:pt x="167328" y="4662"/>
                  </a:lnTo>
                  <a:lnTo>
                    <a:pt x="209550" y="0"/>
                  </a:lnTo>
                  <a:lnTo>
                    <a:pt x="251771" y="4662"/>
                  </a:lnTo>
                  <a:lnTo>
                    <a:pt x="291101" y="18032"/>
                  </a:lnTo>
                  <a:lnTo>
                    <a:pt x="326696" y="39185"/>
                  </a:lnTo>
                  <a:lnTo>
                    <a:pt x="357711" y="67198"/>
                  </a:lnTo>
                  <a:lnTo>
                    <a:pt x="383303" y="101147"/>
                  </a:lnTo>
                  <a:lnTo>
                    <a:pt x="402627" y="140106"/>
                  </a:lnTo>
                  <a:lnTo>
                    <a:pt x="414841" y="183153"/>
                  </a:lnTo>
                  <a:lnTo>
                    <a:pt x="419100" y="229362"/>
                  </a:lnTo>
                  <a:lnTo>
                    <a:pt x="414841" y="275570"/>
                  </a:lnTo>
                  <a:lnTo>
                    <a:pt x="402627" y="318617"/>
                  </a:lnTo>
                  <a:lnTo>
                    <a:pt x="383303" y="357576"/>
                  </a:lnTo>
                  <a:lnTo>
                    <a:pt x="357711" y="391525"/>
                  </a:lnTo>
                  <a:lnTo>
                    <a:pt x="326696" y="419538"/>
                  </a:lnTo>
                  <a:lnTo>
                    <a:pt x="291101" y="440691"/>
                  </a:lnTo>
                  <a:lnTo>
                    <a:pt x="251771" y="454061"/>
                  </a:lnTo>
                  <a:lnTo>
                    <a:pt x="209550" y="458724"/>
                  </a:lnTo>
                  <a:lnTo>
                    <a:pt x="167328" y="454061"/>
                  </a:lnTo>
                  <a:lnTo>
                    <a:pt x="127998" y="440691"/>
                  </a:lnTo>
                  <a:lnTo>
                    <a:pt x="92403" y="419538"/>
                  </a:lnTo>
                  <a:lnTo>
                    <a:pt x="61388" y="391525"/>
                  </a:lnTo>
                  <a:lnTo>
                    <a:pt x="35796" y="357576"/>
                  </a:lnTo>
                  <a:lnTo>
                    <a:pt x="16472" y="318617"/>
                  </a:lnTo>
                  <a:lnTo>
                    <a:pt x="4258" y="275570"/>
                  </a:lnTo>
                  <a:lnTo>
                    <a:pt x="0" y="229362"/>
                  </a:lnTo>
                  <a:close/>
                </a:path>
              </a:pathLst>
            </a:custGeom>
            <a:ln w="9144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686800" y="2514600"/>
            <a:ext cx="2133600" cy="7010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92075" marR="459105">
              <a:lnSpc>
                <a:spcPct val="100000"/>
              </a:lnSpc>
              <a:spcBef>
                <a:spcPts val="345"/>
              </a:spcBef>
              <a:tabLst>
                <a:tab pos="834390" algn="l"/>
              </a:tabLst>
            </a:pPr>
            <a:r>
              <a:rPr sz="2000" spc="-5" dirty="0">
                <a:solidFill>
                  <a:srgbClr val="C0504D"/>
                </a:solidFill>
                <a:latin typeface="Verdana"/>
                <a:cs typeface="Verdana"/>
              </a:rPr>
              <a:t>Preferred</a:t>
            </a:r>
            <a:r>
              <a:rPr sz="2000" spc="-105" dirty="0">
                <a:solidFill>
                  <a:srgbClr val="C0504D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C0504D"/>
                </a:solidFill>
                <a:latin typeface="Verdana"/>
                <a:cs typeface="Verdana"/>
              </a:rPr>
              <a:t>by </a:t>
            </a:r>
            <a:r>
              <a:rPr sz="2000" spc="-685" dirty="0">
                <a:solidFill>
                  <a:srgbClr val="C0504D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C0504D"/>
                </a:solidFill>
                <a:latin typeface="Verdana"/>
                <a:cs typeface="Verdana"/>
              </a:rPr>
              <a:t>data	</a:t>
            </a:r>
            <a:r>
              <a:rPr sz="2000" b="1" dirty="0">
                <a:solidFill>
                  <a:srgbClr val="FF0000"/>
                </a:solidFill>
                <a:latin typeface="Verdana"/>
                <a:cs typeface="Verdana"/>
              </a:rPr>
              <a:t>2012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85429" y="6007366"/>
            <a:ext cx="708660" cy="614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850" spc="90" dirty="0">
                <a:latin typeface="Symbol"/>
                <a:cs typeface="Symbol"/>
              </a:rPr>
              <a:t></a:t>
            </a:r>
            <a:r>
              <a:rPr sz="3300" i="1" spc="135" baseline="-25252" dirty="0">
                <a:latin typeface="Times New Roman"/>
                <a:cs typeface="Times New Roman"/>
              </a:rPr>
              <a:t>M</a:t>
            </a:r>
            <a:endParaRPr sz="3300" baseline="-25252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53794" y="3087360"/>
            <a:ext cx="2392680" cy="20751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110"/>
              </a:spcBef>
            </a:pPr>
            <a:r>
              <a:rPr sz="3850" spc="80" dirty="0">
                <a:latin typeface="Symbol"/>
                <a:cs typeface="Symbol"/>
              </a:rPr>
              <a:t></a:t>
            </a:r>
            <a:r>
              <a:rPr sz="3300" spc="120" baseline="-25252" dirty="0">
                <a:latin typeface="Symbol"/>
                <a:cs typeface="Symbol"/>
              </a:rPr>
              <a:t></a:t>
            </a:r>
            <a:endParaRPr sz="3300" baseline="-25252">
              <a:latin typeface="Symbol"/>
              <a:cs typeface="Symbol"/>
            </a:endParaRPr>
          </a:p>
          <a:p>
            <a:pPr marL="38100" marR="440690">
              <a:lnSpc>
                <a:spcPct val="100000"/>
              </a:lnSpc>
              <a:spcBef>
                <a:spcPts val="4305"/>
              </a:spcBef>
            </a:pPr>
            <a:r>
              <a:rPr sz="2000" dirty="0">
                <a:solidFill>
                  <a:srgbClr val="001F5F"/>
                </a:solidFill>
                <a:latin typeface="Verdana"/>
                <a:cs typeface="Verdana"/>
              </a:rPr>
              <a:t>“Ordinary”</a:t>
            </a:r>
            <a:r>
              <a:rPr sz="2000" spc="-1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001F5F"/>
                </a:solidFill>
                <a:latin typeface="Verdana"/>
                <a:cs typeface="Verdana"/>
              </a:rPr>
              <a:t>non </a:t>
            </a:r>
            <a:r>
              <a:rPr sz="2000" spc="-69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Verdana"/>
                <a:cs typeface="Verdana"/>
              </a:rPr>
              <a:t>accelerating </a:t>
            </a:r>
            <a:r>
              <a:rPr sz="2000" spc="-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001F5F"/>
                </a:solidFill>
                <a:latin typeface="Verdana"/>
                <a:cs typeface="Verdana"/>
              </a:rPr>
              <a:t>matter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04279" y="6389623"/>
            <a:ext cx="1880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1F5F"/>
                </a:solidFill>
                <a:latin typeface="Calibri"/>
                <a:cs typeface="Calibri"/>
              </a:rPr>
              <a:t>(Includes</a:t>
            </a:r>
            <a:r>
              <a:rPr sz="16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Calibri"/>
                <a:cs typeface="Calibri"/>
              </a:rPr>
              <a:t>Dark</a:t>
            </a:r>
            <a:r>
              <a:rPr sz="16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Calibri"/>
                <a:cs typeface="Calibri"/>
              </a:rPr>
              <a:t>Matter)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419600" y="5835396"/>
            <a:ext cx="5105400" cy="337185"/>
          </a:xfrm>
          <a:custGeom>
            <a:avLst/>
            <a:gdLst/>
            <a:ahLst/>
            <a:cxnLst/>
            <a:rect l="l" t="t" r="r" b="b"/>
            <a:pathLst>
              <a:path w="5105400" h="337185">
                <a:moveTo>
                  <a:pt x="5105400" y="0"/>
                </a:moveTo>
                <a:lnTo>
                  <a:pt x="0" y="0"/>
                </a:lnTo>
                <a:lnTo>
                  <a:pt x="0" y="336803"/>
                </a:lnTo>
                <a:lnTo>
                  <a:pt x="5105400" y="336803"/>
                </a:lnTo>
                <a:lnTo>
                  <a:pt x="5105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498975" y="5865367"/>
            <a:ext cx="46348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1F5F"/>
                </a:solidFill>
                <a:latin typeface="Wingdings"/>
                <a:cs typeface="Wingdings"/>
              </a:rPr>
              <a:t></a:t>
            </a:r>
            <a:r>
              <a:rPr sz="1600" spc="17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Amount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of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“ordinary”</a:t>
            </a:r>
            <a:r>
              <a:rPr sz="1600" spc="4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gravitating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matter</a:t>
            </a:r>
            <a:r>
              <a:rPr sz="1600" spc="-5" dirty="0">
                <a:solidFill>
                  <a:srgbClr val="001F5F"/>
                </a:solidFill>
                <a:latin typeface="Wingdings"/>
                <a:cs typeface="Wingdings"/>
              </a:rPr>
              <a:t>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038600" y="1298447"/>
            <a:ext cx="337185" cy="4874260"/>
          </a:xfrm>
          <a:custGeom>
            <a:avLst/>
            <a:gdLst/>
            <a:ahLst/>
            <a:cxnLst/>
            <a:rect l="l" t="t" r="r" b="b"/>
            <a:pathLst>
              <a:path w="337185" h="4874260">
                <a:moveTo>
                  <a:pt x="336803" y="0"/>
                </a:moveTo>
                <a:lnTo>
                  <a:pt x="0" y="0"/>
                </a:lnTo>
                <a:lnTo>
                  <a:pt x="0" y="4873752"/>
                </a:lnTo>
                <a:lnTo>
                  <a:pt x="336803" y="4873752"/>
                </a:lnTo>
                <a:lnTo>
                  <a:pt x="3368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066594" y="1411028"/>
            <a:ext cx="272415" cy="4683760"/>
          </a:xfrm>
          <a:prstGeom prst="rect">
            <a:avLst/>
          </a:prstGeom>
        </p:spPr>
        <p:txBody>
          <a:bodyPr vert="vert270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001F5F"/>
                </a:solidFill>
                <a:latin typeface="Wingdings"/>
                <a:cs typeface="Wingdings"/>
              </a:rPr>
              <a:t></a:t>
            </a:r>
            <a:r>
              <a:rPr sz="1600" spc="17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Amount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of w=-1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matter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(“Dark</a:t>
            </a:r>
            <a:r>
              <a:rPr sz="1600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energy”)</a:t>
            </a:r>
            <a:r>
              <a:rPr sz="1600" spc="-5" dirty="0">
                <a:solidFill>
                  <a:srgbClr val="001F5F"/>
                </a:solidFill>
                <a:latin typeface="Wingdings"/>
                <a:cs typeface="Wingdings"/>
              </a:rPr>
              <a:t>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729354" y="4092066"/>
            <a:ext cx="1072515" cy="346710"/>
          </a:xfrm>
          <a:custGeom>
            <a:avLst/>
            <a:gdLst/>
            <a:ahLst/>
            <a:cxnLst/>
            <a:rect l="l" t="t" r="r" b="b"/>
            <a:pathLst>
              <a:path w="1072514" h="346710">
                <a:moveTo>
                  <a:pt x="956860" y="36618"/>
                </a:moveTo>
                <a:lnTo>
                  <a:pt x="0" y="310006"/>
                </a:lnTo>
                <a:lnTo>
                  <a:pt x="10414" y="346582"/>
                </a:lnTo>
                <a:lnTo>
                  <a:pt x="967302" y="73186"/>
                </a:lnTo>
                <a:lnTo>
                  <a:pt x="956860" y="36618"/>
                </a:lnTo>
                <a:close/>
              </a:path>
              <a:path w="1072514" h="346710">
                <a:moveTo>
                  <a:pt x="1063415" y="31368"/>
                </a:moveTo>
                <a:lnTo>
                  <a:pt x="975233" y="31368"/>
                </a:lnTo>
                <a:lnTo>
                  <a:pt x="985647" y="67944"/>
                </a:lnTo>
                <a:lnTo>
                  <a:pt x="967302" y="73186"/>
                </a:lnTo>
                <a:lnTo>
                  <a:pt x="977773" y="109854"/>
                </a:lnTo>
                <a:lnTo>
                  <a:pt x="1063415" y="31368"/>
                </a:lnTo>
                <a:close/>
              </a:path>
              <a:path w="1072514" h="346710">
                <a:moveTo>
                  <a:pt x="975233" y="31368"/>
                </a:moveTo>
                <a:lnTo>
                  <a:pt x="956860" y="36618"/>
                </a:lnTo>
                <a:lnTo>
                  <a:pt x="967302" y="73186"/>
                </a:lnTo>
                <a:lnTo>
                  <a:pt x="985647" y="67944"/>
                </a:lnTo>
                <a:lnTo>
                  <a:pt x="975233" y="31368"/>
                </a:lnTo>
                <a:close/>
              </a:path>
              <a:path w="1072514" h="346710">
                <a:moveTo>
                  <a:pt x="946404" y="0"/>
                </a:moveTo>
                <a:lnTo>
                  <a:pt x="956860" y="36618"/>
                </a:lnTo>
                <a:lnTo>
                  <a:pt x="975233" y="31368"/>
                </a:lnTo>
                <a:lnTo>
                  <a:pt x="1063415" y="31368"/>
                </a:lnTo>
                <a:lnTo>
                  <a:pt x="1072007" y="23494"/>
                </a:lnTo>
                <a:lnTo>
                  <a:pt x="946404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3866" y="134492"/>
            <a:ext cx="5713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  <a:latin typeface="Times New Roman"/>
                <a:cs typeface="Times New Roman"/>
              </a:rPr>
              <a:t>Dark</a:t>
            </a:r>
            <a:r>
              <a:rPr sz="36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600" spc="-10" dirty="0">
                <a:solidFill>
                  <a:srgbClr val="000000"/>
                </a:solidFill>
                <a:latin typeface="Times New Roman"/>
                <a:cs typeface="Times New Roman"/>
              </a:rPr>
              <a:t>Energy:</a:t>
            </a:r>
            <a:r>
              <a:rPr sz="3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000000"/>
                </a:solidFill>
                <a:latin typeface="Times New Roman"/>
                <a:cs typeface="Times New Roman"/>
              </a:rPr>
              <a:t>Equation</a:t>
            </a:r>
            <a:r>
              <a:rPr sz="3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sz="3600" dirty="0">
                <a:solidFill>
                  <a:srgbClr val="000000"/>
                </a:solidFill>
                <a:latin typeface="Times New Roman"/>
                <a:cs typeface="Times New Roman"/>
              </a:rPr>
              <a:t> state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82572" y="932814"/>
            <a:ext cx="661098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The equation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state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most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important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parameter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dark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energy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4521" y="1468278"/>
            <a:ext cx="1533637" cy="5547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84908" y="2157222"/>
            <a:ext cx="868362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may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function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redshift.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case,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</a:t>
            </a:r>
            <a:r>
              <a:rPr sz="1950" spc="7" baseline="-21367" dirty="0">
                <a:latin typeface="Times New Roman"/>
                <a:cs typeface="Times New Roman"/>
              </a:rPr>
              <a:t>x</a:t>
            </a:r>
            <a:r>
              <a:rPr sz="2000" spc="5" dirty="0">
                <a:latin typeface="Times New Roman"/>
                <a:cs typeface="Times New Roman"/>
              </a:rPr>
              <a:t>(z)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(or</a:t>
            </a:r>
            <a:r>
              <a:rPr sz="2000" spc="-5" dirty="0">
                <a:latin typeface="Times New Roman"/>
                <a:cs typeface="Times New Roman"/>
              </a:rPr>
              <a:t> redshift).</a:t>
            </a:r>
            <a:endParaRPr sz="20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Instituting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</a:t>
            </a:r>
            <a:r>
              <a:rPr sz="1950" spc="7" baseline="-21367" dirty="0">
                <a:latin typeface="Times New Roman"/>
                <a:cs typeface="Times New Roman"/>
              </a:rPr>
              <a:t>x</a:t>
            </a:r>
            <a:r>
              <a:rPr sz="2000" spc="5" dirty="0">
                <a:latin typeface="Times New Roman"/>
                <a:cs typeface="Times New Roman"/>
              </a:rPr>
              <a:t>(z)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91000" y="2987039"/>
            <a:ext cx="2946400" cy="974090"/>
          </a:xfrm>
          <a:custGeom>
            <a:avLst/>
            <a:gdLst/>
            <a:ahLst/>
            <a:cxnLst/>
            <a:rect l="l" t="t" r="r" b="b"/>
            <a:pathLst>
              <a:path w="2946400" h="974089">
                <a:moveTo>
                  <a:pt x="2945892" y="0"/>
                </a:moveTo>
                <a:lnTo>
                  <a:pt x="0" y="0"/>
                </a:lnTo>
                <a:lnTo>
                  <a:pt x="0" y="973836"/>
                </a:lnTo>
                <a:lnTo>
                  <a:pt x="2945892" y="973836"/>
                </a:lnTo>
                <a:lnTo>
                  <a:pt x="2945892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55042" y="2989169"/>
            <a:ext cx="1320800" cy="9334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ts val="1280"/>
              </a:lnSpc>
              <a:spcBef>
                <a:spcPts val="130"/>
              </a:spcBef>
            </a:pPr>
            <a:r>
              <a:rPr sz="1300" spc="25" dirty="0">
                <a:latin typeface="Symbol"/>
                <a:cs typeface="Symbol"/>
              </a:rPr>
              <a:t></a:t>
            </a:r>
            <a:endParaRPr sz="1300">
              <a:latin typeface="Symbol"/>
              <a:cs typeface="Symbol"/>
            </a:endParaRPr>
          </a:p>
          <a:p>
            <a:pPr marL="4445">
              <a:lnSpc>
                <a:spcPts val="2600"/>
              </a:lnSpc>
              <a:tabLst>
                <a:tab pos="700405" algn="l"/>
              </a:tabLst>
            </a:pPr>
            <a:r>
              <a:rPr sz="2300" i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300" i="1" spc="10" dirty="0">
                <a:latin typeface="Times New Roman"/>
                <a:cs typeface="Times New Roman"/>
              </a:rPr>
              <a:t>	</a:t>
            </a:r>
            <a:r>
              <a:rPr sz="2300" u="heavy" spc="-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4</a:t>
            </a:r>
            <a:r>
              <a:rPr sz="2400" u="heavy" spc="-7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</a:t>
            </a:r>
            <a:r>
              <a:rPr sz="2400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300" i="1" u="heavy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</a:t>
            </a:r>
            <a:endParaRPr sz="2300">
              <a:latin typeface="Times New Roman"/>
              <a:cs typeface="Times New Roman"/>
            </a:endParaRPr>
          </a:p>
          <a:p>
            <a:pPr marL="4445">
              <a:lnSpc>
                <a:spcPct val="100000"/>
              </a:lnSpc>
              <a:spcBef>
                <a:spcPts val="475"/>
              </a:spcBef>
              <a:tabLst>
                <a:tab pos="936625" algn="l"/>
              </a:tabLst>
            </a:pPr>
            <a:r>
              <a:rPr sz="2300" i="1" spc="10" dirty="0">
                <a:latin typeface="Times New Roman"/>
                <a:cs typeface="Times New Roman"/>
              </a:rPr>
              <a:t>a	</a:t>
            </a:r>
            <a:r>
              <a:rPr sz="2300" spc="10" dirty="0">
                <a:latin typeface="Times New Roman"/>
                <a:cs typeface="Times New Roman"/>
              </a:rPr>
              <a:t>3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03510" y="3316771"/>
            <a:ext cx="403860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300" spc="10" dirty="0">
                <a:latin typeface="Symbol"/>
                <a:cs typeface="Symbol"/>
              </a:rPr>
              <a:t></a:t>
            </a:r>
            <a:r>
              <a:rPr sz="2300" spc="-135" dirty="0">
                <a:latin typeface="Times New Roman"/>
                <a:cs typeface="Times New Roman"/>
              </a:rPr>
              <a:t> </a:t>
            </a:r>
            <a:r>
              <a:rPr sz="2300" spc="10" dirty="0">
                <a:latin typeface="Symbol"/>
                <a:cs typeface="Symbol"/>
              </a:rPr>
              <a:t>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52864" y="3300664"/>
            <a:ext cx="118237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2300" spc="130" dirty="0">
                <a:latin typeface="Times New Roman"/>
                <a:cs typeface="Times New Roman"/>
              </a:rPr>
              <a:t>(</a:t>
            </a:r>
            <a:r>
              <a:rPr sz="2400" spc="-15" dirty="0">
                <a:latin typeface="Symbol"/>
                <a:cs typeface="Symbol"/>
              </a:rPr>
              <a:t></a:t>
            </a:r>
            <a:r>
              <a:rPr sz="1950" i="1" spc="15" baseline="-25641" dirty="0">
                <a:latin typeface="Times New Roman"/>
                <a:cs typeface="Times New Roman"/>
              </a:rPr>
              <a:t>i</a:t>
            </a:r>
            <a:r>
              <a:rPr sz="1950" i="1" baseline="-25641" dirty="0">
                <a:latin typeface="Times New Roman"/>
                <a:cs typeface="Times New Roman"/>
              </a:rPr>
              <a:t> </a:t>
            </a:r>
            <a:r>
              <a:rPr sz="1950" i="1" spc="7" baseline="-25641" dirty="0">
                <a:latin typeface="Times New Roman"/>
                <a:cs typeface="Times New Roman"/>
              </a:rPr>
              <a:t> </a:t>
            </a:r>
            <a:r>
              <a:rPr sz="2300" spc="10" dirty="0">
                <a:latin typeface="Symbol"/>
                <a:cs typeface="Symbol"/>
              </a:rPr>
              <a:t></a:t>
            </a:r>
            <a:r>
              <a:rPr sz="2300" spc="-235" dirty="0">
                <a:latin typeface="Times New Roman"/>
                <a:cs typeface="Times New Roman"/>
              </a:rPr>
              <a:t> </a:t>
            </a:r>
            <a:r>
              <a:rPr sz="2300" spc="10" dirty="0">
                <a:latin typeface="Times New Roman"/>
                <a:cs typeface="Times New Roman"/>
              </a:rPr>
              <a:t>3</a:t>
            </a:r>
            <a:r>
              <a:rPr sz="2300" spc="-330" dirty="0">
                <a:latin typeface="Times New Roman"/>
                <a:cs typeface="Times New Roman"/>
              </a:rPr>
              <a:t> </a:t>
            </a:r>
            <a:r>
              <a:rPr sz="2300" i="1" spc="-55" dirty="0">
                <a:latin typeface="Times New Roman"/>
                <a:cs typeface="Times New Roman"/>
              </a:rPr>
              <a:t>p</a:t>
            </a:r>
            <a:r>
              <a:rPr sz="1950" i="1" spc="15" baseline="-25641" dirty="0">
                <a:latin typeface="Times New Roman"/>
                <a:cs typeface="Times New Roman"/>
              </a:rPr>
              <a:t>i</a:t>
            </a:r>
            <a:r>
              <a:rPr sz="1950" i="1" spc="-52" baseline="-25641" dirty="0">
                <a:latin typeface="Times New Roman"/>
                <a:cs typeface="Times New Roman"/>
              </a:rPr>
              <a:t> </a:t>
            </a:r>
            <a:r>
              <a:rPr sz="2300" spc="5" dirty="0">
                <a:latin typeface="Times New Roman"/>
                <a:cs typeface="Times New Roman"/>
              </a:rPr>
              <a:t>)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30756" y="3236882"/>
            <a:ext cx="328930" cy="7099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080" algn="ctr">
              <a:lnSpc>
                <a:spcPts val="3975"/>
              </a:lnSpc>
              <a:spcBef>
                <a:spcPts val="110"/>
              </a:spcBef>
            </a:pPr>
            <a:r>
              <a:rPr sz="3450" spc="30" dirty="0">
                <a:latin typeface="Symbol"/>
                <a:cs typeface="Symbol"/>
              </a:rPr>
              <a:t></a:t>
            </a:r>
            <a:endParaRPr sz="3450">
              <a:latin typeface="Symbol"/>
              <a:cs typeface="Symbol"/>
            </a:endParaRPr>
          </a:p>
          <a:p>
            <a:pPr marR="17145" algn="ctr">
              <a:lnSpc>
                <a:spcPts val="1395"/>
              </a:lnSpc>
            </a:pPr>
            <a:r>
              <a:rPr sz="1300" i="1" spc="10" dirty="0">
                <a:latin typeface="Times New Roman"/>
                <a:cs typeface="Times New Roman"/>
              </a:rPr>
              <a:t>i</a:t>
            </a:r>
            <a:endParaRPr sz="130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9507" y="5353189"/>
            <a:ext cx="4318549" cy="72778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087372" y="4457191"/>
            <a:ext cx="33686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conservation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energy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2508" y="252327"/>
            <a:ext cx="9794821" cy="10517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9558" y="1612836"/>
            <a:ext cx="5311036" cy="24774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26757" y="2274755"/>
            <a:ext cx="5386296" cy="60768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26463" y="3091941"/>
            <a:ext cx="3884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solidFill>
                  <a:srgbClr val="000000"/>
                </a:solidFill>
                <a:latin typeface="Times New Roman"/>
                <a:cs typeface="Times New Roman"/>
              </a:rPr>
              <a:t>We</a:t>
            </a:r>
            <a:r>
              <a:rPr sz="24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rewrite</a:t>
            </a:r>
            <a:r>
              <a:rPr sz="24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Times New Roman"/>
                <a:cs typeface="Times New Roman"/>
              </a:rPr>
              <a:t>Friedmann</a:t>
            </a:r>
            <a:r>
              <a:rPr sz="240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equation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17943" y="3758401"/>
            <a:ext cx="3696461" cy="5649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00571" y="4777276"/>
            <a:ext cx="8487406" cy="16138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Words>2310</Words>
  <Application>Microsoft Office PowerPoint</Application>
  <PresentationFormat>宽屏</PresentationFormat>
  <Paragraphs>450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7" baseType="lpstr">
      <vt:lpstr>Arial MT</vt:lpstr>
      <vt:lpstr>Microsoft YaHei UI</vt:lpstr>
      <vt:lpstr>Yu Gothic UI</vt:lpstr>
      <vt:lpstr>宋体</vt:lpstr>
      <vt:lpstr>宋体</vt:lpstr>
      <vt:lpstr>Microsoft YaHei</vt:lpstr>
      <vt:lpstr>NSimSun</vt:lpstr>
      <vt:lpstr>Arial</vt:lpstr>
      <vt:lpstr>Calibri</vt:lpstr>
      <vt:lpstr>Cambria Math</vt:lpstr>
      <vt:lpstr>Microsoft Sans Serif</vt:lpstr>
      <vt:lpstr>Symbol</vt:lpstr>
      <vt:lpstr>Times New Roman</vt:lpstr>
      <vt:lpstr>Verdana</vt:lpstr>
      <vt:lpstr>Wingdings</vt:lpstr>
      <vt:lpstr>Office Theme</vt:lpstr>
      <vt:lpstr>第五章: Dark energy</vt:lpstr>
      <vt:lpstr>暗能量探测</vt:lpstr>
      <vt:lpstr>PowerPoint 演示文稿</vt:lpstr>
      <vt:lpstr>PowerPoint 演示文稿</vt:lpstr>
      <vt:lpstr>PowerPoint 演示文稿</vt:lpstr>
      <vt:lpstr>PowerPoint 演示文稿</vt:lpstr>
      <vt:lpstr>Cosmic acceleration</vt:lpstr>
      <vt:lpstr>Dark Energy: Equation of state</vt:lpstr>
      <vt:lpstr>We rewrite Friedmann equation</vt:lpstr>
      <vt:lpstr>Observational constraints on equation of state</vt:lpstr>
      <vt:lpstr>Hubble parameter can be expressed as</vt:lpstr>
      <vt:lpstr>For a flat Universe, Ωk=0, ΩM+Ωx=1, and wx(z)=constant</vt:lpstr>
      <vt:lpstr> 2 )</vt:lpstr>
      <vt:lpstr>Mapping Our History</vt:lpstr>
      <vt:lpstr>Dark energy candidates</vt:lpstr>
      <vt:lpstr>Cosmological constant</vt:lpstr>
      <vt:lpstr>宇宙常数 </vt:lpstr>
      <vt:lpstr>宇宙常数的三起三落</vt:lpstr>
      <vt:lpstr>PowerPoint 演示文稿</vt:lpstr>
      <vt:lpstr>PowerPoint 演示文稿</vt:lpstr>
      <vt:lpstr>Quintom 精灵</vt:lpstr>
      <vt:lpstr>Chaplygin gas</vt:lpstr>
      <vt:lpstr>Physical Observables: probing DE</vt:lpstr>
      <vt:lpstr>2 </vt:lpstr>
      <vt:lpstr>PowerPoint 演示文稿</vt:lpstr>
      <vt:lpstr>PowerPoint 演示文稿</vt:lpstr>
      <vt:lpstr>五种主要的暗能量观测方法</vt:lpstr>
      <vt:lpstr>重子声波振荡</vt:lpstr>
      <vt:lpstr>PowerPoint 演示文稿</vt:lpstr>
      <vt:lpstr>PowerPoint 演示文稿</vt:lpstr>
      <vt:lpstr>w=w0</vt:lpstr>
      <vt:lpstr>PowerPoint 演示文稿</vt:lpstr>
      <vt:lpstr>PowerPoint 演示文稿</vt:lpstr>
      <vt:lpstr>PowerPoint 演示文稿</vt:lpstr>
      <vt:lpstr>星系团X射线气体</vt:lpstr>
      <vt:lpstr>Direct distance measurements: method</vt:lpstr>
      <vt:lpstr>Chandra results on fgas(r)</vt:lpstr>
      <vt:lpstr>PowerPoint 演示文稿</vt:lpstr>
      <vt:lpstr>Hubble参数</vt:lpstr>
      <vt:lpstr>1、年龄微分法</vt:lpstr>
      <vt:lpstr>PowerPoint 演示文稿</vt:lpstr>
      <vt:lpstr>PowerPoint 演示文稿</vt:lpstr>
      <vt:lpstr>Cosmic Distance Ladder</vt:lpstr>
      <vt:lpstr>GRB LUMINOSITY INDICATORS</vt:lpstr>
      <vt:lpstr>GRB luminosity relations</vt:lpstr>
      <vt:lpstr>PowerPoint 演示文稿</vt:lpstr>
      <vt:lpstr>PowerPoint 演示文稿</vt:lpstr>
      <vt:lpstr>PowerPoint 演示文稿</vt:lpstr>
      <vt:lpstr>Lessons from SNe Ia</vt:lpstr>
      <vt:lpstr>Standardizing GRBs as a distance indicator</vt:lpstr>
      <vt:lpstr>限制宇宙学参数、哈勃图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energy</dc:title>
  <dc:creator>ibm</dc:creator>
  <cp:lastModifiedBy>Chitsin Yin</cp:lastModifiedBy>
  <cp:revision>8</cp:revision>
  <dcterms:created xsi:type="dcterms:W3CDTF">2024-05-24T04:02:57Z</dcterms:created>
  <dcterms:modified xsi:type="dcterms:W3CDTF">2024-05-31T06:07:48Z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2024-05-13T00:00:00Z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2024-05-24T00:00:00Z</vt:filetime>
  </property>
</Properties>
</file>